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2" r:id="rId2"/>
    <p:sldId id="273" r:id="rId3"/>
    <p:sldId id="258" r:id="rId4"/>
    <p:sldId id="257" r:id="rId5"/>
    <p:sldId id="259" r:id="rId6"/>
    <p:sldId id="260" r:id="rId7"/>
    <p:sldId id="261" r:id="rId8"/>
    <p:sldId id="274" r:id="rId9"/>
    <p:sldId id="262" r:id="rId10"/>
    <p:sldId id="264" r:id="rId11"/>
    <p:sldId id="275" r:id="rId12"/>
    <p:sldId id="263" r:id="rId13"/>
    <p:sldId id="265" r:id="rId14"/>
    <p:sldId id="266" r:id="rId15"/>
    <p:sldId id="267" r:id="rId16"/>
    <p:sldId id="276" r:id="rId17"/>
    <p:sldId id="277" r:id="rId18"/>
    <p:sldId id="278" r:id="rId19"/>
    <p:sldId id="279" r:id="rId20"/>
    <p:sldId id="280" r:id="rId21"/>
    <p:sldId id="270" r:id="rId22"/>
    <p:sldId id="271" r:id="rId23"/>
    <p:sldId id="268" r:id="rId24"/>
    <p:sldId id="2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 dirty="0">
                <a:effectLst/>
              </a:rPr>
              <a:t>Types of psychosocial activities by number of National Societies </a:t>
            </a:r>
            <a:endParaRPr lang="en-GB" sz="2400" b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5789757711582748"/>
          <c:y val="9.7781423155438904E-2"/>
          <c:w val="0.61845130677421833"/>
          <c:h val="0.803235334426137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No Psychosocial Activities</c:v>
                </c:pt>
                <c:pt idx="1">
                  <c:v>Other</c:v>
                </c:pt>
                <c:pt idx="2">
                  <c:v>Mentoring</c:v>
                </c:pt>
                <c:pt idx="3">
                  <c:v>Self-help Groups</c:v>
                </c:pt>
                <c:pt idx="4">
                  <c:v>Lay Counselling</c:v>
                </c:pt>
                <c:pt idx="5">
                  <c:v>Counselling</c:v>
                </c:pt>
                <c:pt idx="6">
                  <c:v>Life Skills</c:v>
                </c:pt>
                <c:pt idx="7">
                  <c:v>Child-friendly Spaces</c:v>
                </c:pt>
                <c:pt idx="8">
                  <c:v>Recreating and Creativity</c:v>
                </c:pt>
                <c:pt idx="9">
                  <c:v>Support Groups</c:v>
                </c:pt>
                <c:pt idx="10">
                  <c:v>Psycho-education</c:v>
                </c:pt>
                <c:pt idx="11">
                  <c:v>Centres or Gathering Points</c:v>
                </c:pt>
                <c:pt idx="12">
                  <c:v>Peer Support</c:v>
                </c:pt>
                <c:pt idx="13">
                  <c:v>Caring for Staff and Volunteers</c:v>
                </c:pt>
                <c:pt idx="14">
                  <c:v>Restoring Family Links</c:v>
                </c:pt>
                <c:pt idx="15">
                  <c:v>Psychological First Aid</c:v>
                </c:pt>
                <c:pt idx="16">
                  <c:v>Psychosocial Support to Specific Group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0.06</c:v>
                </c:pt>
                <c:pt idx="1">
                  <c:v>0.09</c:v>
                </c:pt>
                <c:pt idx="2">
                  <c:v>0.26</c:v>
                </c:pt>
                <c:pt idx="3">
                  <c:v>0.28999999999999998</c:v>
                </c:pt>
                <c:pt idx="4">
                  <c:v>0.31</c:v>
                </c:pt>
                <c:pt idx="5">
                  <c:v>0.46</c:v>
                </c:pt>
                <c:pt idx="6">
                  <c:v>0.46</c:v>
                </c:pt>
                <c:pt idx="7">
                  <c:v>0.49</c:v>
                </c:pt>
                <c:pt idx="8">
                  <c:v>0.49</c:v>
                </c:pt>
                <c:pt idx="9">
                  <c:v>0.69</c:v>
                </c:pt>
                <c:pt idx="10">
                  <c:v>0.69</c:v>
                </c:pt>
                <c:pt idx="11">
                  <c:v>0.69</c:v>
                </c:pt>
                <c:pt idx="12">
                  <c:v>0.71</c:v>
                </c:pt>
                <c:pt idx="13">
                  <c:v>0.91</c:v>
                </c:pt>
                <c:pt idx="14">
                  <c:v>0.91</c:v>
                </c:pt>
                <c:pt idx="15">
                  <c:v>0.97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68-465B-8957-DD3DCB91FD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6"/>
              <c:layout/>
              <c:tx>
                <c:rich>
                  <a:bodyPr/>
                  <a:lstStyle/>
                  <a:p>
                    <a:fld id="{EED348B0-51C9-45CC-833E-7E738D35DA33}" type="VALUE">
                      <a:rPr lang="en-US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065-4062-B16D-2BA1A07C95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No Psychosocial Activities</c:v>
                </c:pt>
                <c:pt idx="1">
                  <c:v>Other</c:v>
                </c:pt>
                <c:pt idx="2">
                  <c:v>Mentoring</c:v>
                </c:pt>
                <c:pt idx="3">
                  <c:v>Self-help Groups</c:v>
                </c:pt>
                <c:pt idx="4">
                  <c:v>Lay Counselling</c:v>
                </c:pt>
                <c:pt idx="5">
                  <c:v>Counselling</c:v>
                </c:pt>
                <c:pt idx="6">
                  <c:v>Life Skills</c:v>
                </c:pt>
                <c:pt idx="7">
                  <c:v>Child-friendly Spaces</c:v>
                </c:pt>
                <c:pt idx="8">
                  <c:v>Recreating and Creativity</c:v>
                </c:pt>
                <c:pt idx="9">
                  <c:v>Support Groups</c:v>
                </c:pt>
                <c:pt idx="10">
                  <c:v>Psycho-education</c:v>
                </c:pt>
                <c:pt idx="11">
                  <c:v>Centres or Gathering Points</c:v>
                </c:pt>
                <c:pt idx="12">
                  <c:v>Peer Support</c:v>
                </c:pt>
                <c:pt idx="13">
                  <c:v>Caring for Staff and Volunteers</c:v>
                </c:pt>
                <c:pt idx="14">
                  <c:v>Restoring Family Links</c:v>
                </c:pt>
                <c:pt idx="15">
                  <c:v>Psychological First Aid</c:v>
                </c:pt>
                <c:pt idx="16">
                  <c:v>Psychosocial Support to Specific Group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</c:v>
                </c:pt>
                <c:pt idx="1">
                  <c:v>0.08</c:v>
                </c:pt>
                <c:pt idx="2">
                  <c:v>0.28000000000000003</c:v>
                </c:pt>
                <c:pt idx="3">
                  <c:v>0.2</c:v>
                </c:pt>
                <c:pt idx="4">
                  <c:v>0.32</c:v>
                </c:pt>
                <c:pt idx="5">
                  <c:v>0.44</c:v>
                </c:pt>
                <c:pt idx="6">
                  <c:v>0.28000000000000003</c:v>
                </c:pt>
                <c:pt idx="7">
                  <c:v>0.32</c:v>
                </c:pt>
                <c:pt idx="8">
                  <c:v>0.44</c:v>
                </c:pt>
                <c:pt idx="9">
                  <c:v>0.52</c:v>
                </c:pt>
                <c:pt idx="10">
                  <c:v>0.68</c:v>
                </c:pt>
                <c:pt idx="11">
                  <c:v>0.4</c:v>
                </c:pt>
                <c:pt idx="12">
                  <c:v>0.52</c:v>
                </c:pt>
                <c:pt idx="13">
                  <c:v>0.56000000000000005</c:v>
                </c:pt>
                <c:pt idx="14">
                  <c:v>0.72</c:v>
                </c:pt>
                <c:pt idx="15">
                  <c:v>0.76</c:v>
                </c:pt>
                <c:pt idx="16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68-465B-8957-DD3DCB91F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1021952"/>
        <c:axId val="81040128"/>
      </c:barChart>
      <c:catAx>
        <c:axId val="81021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1040128"/>
        <c:crosses val="autoZero"/>
        <c:auto val="1"/>
        <c:lblAlgn val="ctr"/>
        <c:lblOffset val="100"/>
        <c:noMultiLvlLbl val="0"/>
      </c:catAx>
      <c:valAx>
        <c:axId val="8104012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10219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Number of Training of trainers conducted by National Societies</a:t>
            </a:r>
            <a:endParaRPr lang="en-GB" sz="2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Psychosocial Support for Youth in Post-Conflict Situations</c:v>
                </c:pt>
                <c:pt idx="1">
                  <c:v>Sexual and Gender-Based Violence</c:v>
                </c:pt>
                <c:pt idx="2">
                  <c:v>Sports and Psychosocial Wellbeing</c:v>
                </c:pt>
                <c:pt idx="3">
                  <c:v>Caring for Volunteers</c:v>
                </c:pt>
                <c:pt idx="4">
                  <c:v>Community-based Psychosocial Support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0.02</c:v>
                </c:pt>
                <c:pt idx="1">
                  <c:v>0.06</c:v>
                </c:pt>
                <c:pt idx="2">
                  <c:v>0.06</c:v>
                </c:pt>
                <c:pt idx="3">
                  <c:v>0.33</c:v>
                </c:pt>
                <c:pt idx="4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C6-4D79-8E31-1EEF2593DE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Psychosocial Support for Youth in Post-Conflict Situations</c:v>
                </c:pt>
                <c:pt idx="1">
                  <c:v>Sexual and Gender-Based Violence</c:v>
                </c:pt>
                <c:pt idx="2">
                  <c:v>Sports and Psychosocial Wellbeing</c:v>
                </c:pt>
                <c:pt idx="3">
                  <c:v>Caring for Volunteers</c:v>
                </c:pt>
                <c:pt idx="4">
                  <c:v>Community-based Psychosocial Support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0.13</c:v>
                </c:pt>
                <c:pt idx="1">
                  <c:v>0.19</c:v>
                </c:pt>
                <c:pt idx="2">
                  <c:v>0</c:v>
                </c:pt>
                <c:pt idx="3">
                  <c:v>0.13</c:v>
                </c:pt>
                <c:pt idx="4">
                  <c:v>0.56000000000000005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C6-4D79-8E31-1EEF2593D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341696"/>
        <c:axId val="83343232"/>
      </c:barChart>
      <c:catAx>
        <c:axId val="83341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343232"/>
        <c:crosses val="autoZero"/>
        <c:auto val="1"/>
        <c:lblAlgn val="ctr"/>
        <c:lblOffset val="100"/>
        <c:noMultiLvlLbl val="0"/>
      </c:catAx>
      <c:valAx>
        <c:axId val="83343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34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PSS in emergencies</c:v>
                </c:pt>
                <c:pt idx="1">
                  <c:v>other guidelines</c:v>
                </c:pt>
                <c:pt idx="2">
                  <c:v>CBPSS</c:v>
                </c:pt>
                <c:pt idx="3">
                  <c:v>Caring for vol</c:v>
                </c:pt>
                <c:pt idx="4">
                  <c:v>tools develped by your NS</c:v>
                </c:pt>
                <c:pt idx="5">
                  <c:v>Broken links</c:v>
                </c:pt>
                <c:pt idx="6">
                  <c:v>PSS intervention</c:v>
                </c:pt>
                <c:pt idx="7">
                  <c:v>Monitoring and evaluation</c:v>
                </c:pt>
                <c:pt idx="8">
                  <c:v>SGBV training</c:v>
                </c:pt>
                <c:pt idx="9">
                  <c:v>children-s resilence program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14</c:v>
                </c:pt>
                <c:pt idx="1">
                  <c:v>13</c:v>
                </c:pt>
                <c:pt idx="2">
                  <c:v>15</c:v>
                </c:pt>
                <c:pt idx="3">
                  <c:v>14</c:v>
                </c:pt>
                <c:pt idx="4">
                  <c:v>10</c:v>
                </c:pt>
                <c:pt idx="5">
                  <c:v>11</c:v>
                </c:pt>
                <c:pt idx="6">
                  <c:v>10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A5-4ED3-A27F-E7AA5F811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484032"/>
        <c:axId val="83485824"/>
      </c:barChart>
      <c:catAx>
        <c:axId val="83484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485824"/>
        <c:crosses val="autoZero"/>
        <c:auto val="1"/>
        <c:lblAlgn val="ctr"/>
        <c:lblOffset val="100"/>
        <c:noMultiLvlLbl val="0"/>
      </c:catAx>
      <c:valAx>
        <c:axId val="8348582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34840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National Societies planning to expand, maintain or reduce their work on psychosocial support </a:t>
            </a:r>
            <a:endParaRPr lang="en-GB" sz="2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206059110564736"/>
          <c:y val="7.8545540975813663E-2"/>
          <c:w val="0.79737459432755109"/>
          <c:h val="0.796192310529378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Reduce </c:v>
                </c:pt>
                <c:pt idx="1">
                  <c:v>Maintain</c:v>
                </c:pt>
                <c:pt idx="2">
                  <c:v>Expand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4.7E-2</c:v>
                </c:pt>
                <c:pt idx="1">
                  <c:v>0.27900000000000003</c:v>
                </c:pt>
                <c:pt idx="2">
                  <c:v>0.67400000000000004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A8-443C-8ACC-B079715E3D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Reduce </c:v>
                </c:pt>
                <c:pt idx="1">
                  <c:v>Maintain</c:v>
                </c:pt>
                <c:pt idx="2">
                  <c:v>Expand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4.2999999999999997E-2</c:v>
                </c:pt>
                <c:pt idx="1">
                  <c:v>0.13</c:v>
                </c:pt>
                <c:pt idx="2">
                  <c:v>0.82599999999999996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A8-443C-8ACC-B079715E3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860288"/>
        <c:axId val="84882560"/>
      </c:barChart>
      <c:catAx>
        <c:axId val="8486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4882560"/>
        <c:crosses val="autoZero"/>
        <c:auto val="1"/>
        <c:lblAlgn val="ctr"/>
        <c:lblOffset val="100"/>
        <c:noMultiLvlLbl val="0"/>
      </c:catAx>
      <c:valAx>
        <c:axId val="84882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486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Request for support from ENPS colleagues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4076608645396953"/>
          <c:y val="2.022946907997330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Others</c:v>
                </c:pt>
                <c:pt idx="1">
                  <c:v>M&amp;E</c:v>
                </c:pt>
                <c:pt idx="2">
                  <c:v>In Setting Up Programmes</c:v>
                </c:pt>
                <c:pt idx="3">
                  <c:v>With Trainings </c:v>
                </c:pt>
                <c:pt idx="4">
                  <c:v>With Materials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12</c:v>
                </c:pt>
                <c:pt idx="2">
                  <c:v>19</c:v>
                </c:pt>
                <c:pt idx="3">
                  <c:v>30</c:v>
                </c:pt>
                <c:pt idx="4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2F-4295-A2BC-A127D75B92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Others</c:v>
                </c:pt>
                <c:pt idx="1">
                  <c:v>M&amp;E</c:v>
                </c:pt>
                <c:pt idx="2">
                  <c:v>In Setting Up Programmes</c:v>
                </c:pt>
                <c:pt idx="3">
                  <c:v>With Trainings </c:v>
                </c:pt>
                <c:pt idx="4">
                  <c:v>With Materials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14</c:v>
                </c:pt>
                <c:pt idx="2">
                  <c:v>12</c:v>
                </c:pt>
                <c:pt idx="3">
                  <c:v>17</c:v>
                </c:pt>
                <c:pt idx="4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2F-4295-A2BC-A127D75B9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592128"/>
        <c:axId val="82593664"/>
      </c:barChart>
      <c:catAx>
        <c:axId val="82592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2593664"/>
        <c:crosses val="autoZero"/>
        <c:auto val="1"/>
        <c:lblAlgn val="ctr"/>
        <c:lblOffset val="100"/>
        <c:noMultiLvlLbl val="0"/>
      </c:catAx>
      <c:valAx>
        <c:axId val="82593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59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effectLst/>
              </a:rPr>
              <a:t>Psychosocial support to specific groups by number of National Societies - Target groups </a:t>
            </a:r>
            <a:endParaRPr lang="en-GB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321623901793935"/>
          <c:y val="0.17054704955770622"/>
          <c:w val="0.63058040147379002"/>
          <c:h val="0.713731000916041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Other</c:v>
                </c:pt>
                <c:pt idx="1">
                  <c:v>People with Disabilities</c:v>
                </c:pt>
                <c:pt idx="2">
                  <c:v>People Living with Mental Disorders</c:v>
                </c:pt>
                <c:pt idx="3">
                  <c:v>People Affected by Imprisonment</c:v>
                </c:pt>
                <c:pt idx="4">
                  <c:v>People Affected by War and Armed  Conflict</c:v>
                </c:pt>
                <c:pt idx="5">
                  <c:v>Migrants - Unaccompanied Minors</c:v>
                </c:pt>
                <c:pt idx="6">
                  <c:v>People Affected by Violence</c:v>
                </c:pt>
                <c:pt idx="7">
                  <c:v>People who are Lonely</c:v>
                </c:pt>
                <c:pt idx="8">
                  <c:v>Migrants - People in Transit</c:v>
                </c:pt>
                <c:pt idx="9">
                  <c:v>Migrants - Intergration</c:v>
                </c:pt>
                <c:pt idx="10">
                  <c:v>Migrants - People on the Move/Entry</c:v>
                </c:pt>
                <c:pt idx="11">
                  <c:v>Older People</c:v>
                </c:pt>
                <c:pt idx="12">
                  <c:v>Vulnerale Families</c:v>
                </c:pt>
                <c:pt idx="13">
                  <c:v>Children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0.2857142857142857</c:v>
                </c:pt>
                <c:pt idx="1">
                  <c:v>0.34285714285714286</c:v>
                </c:pt>
                <c:pt idx="2">
                  <c:v>0.34285714285714286</c:v>
                </c:pt>
                <c:pt idx="3">
                  <c:v>0.37142857142857144</c:v>
                </c:pt>
                <c:pt idx="4">
                  <c:v>0.42857142857142855</c:v>
                </c:pt>
                <c:pt idx="5">
                  <c:v>0.45714285714285713</c:v>
                </c:pt>
                <c:pt idx="6">
                  <c:v>0.48571428571428571</c:v>
                </c:pt>
                <c:pt idx="7">
                  <c:v>0.62857142857142856</c:v>
                </c:pt>
                <c:pt idx="8">
                  <c:v>0.65714285714285714</c:v>
                </c:pt>
                <c:pt idx="9">
                  <c:v>0.65714285714285714</c:v>
                </c:pt>
                <c:pt idx="10">
                  <c:v>0.8</c:v>
                </c:pt>
                <c:pt idx="11">
                  <c:v>0.88571428571428568</c:v>
                </c:pt>
                <c:pt idx="12">
                  <c:v>0.88571428571428568</c:v>
                </c:pt>
                <c:pt idx="13">
                  <c:v>0.91428571428571426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79-4160-AEBF-65F96FC61C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Other</c:v>
                </c:pt>
                <c:pt idx="1">
                  <c:v>People with Disabilities</c:v>
                </c:pt>
                <c:pt idx="2">
                  <c:v>People Living with Mental Disorders</c:v>
                </c:pt>
                <c:pt idx="3">
                  <c:v>People Affected by Imprisonment</c:v>
                </c:pt>
                <c:pt idx="4">
                  <c:v>People Affected by War and Armed  Conflict</c:v>
                </c:pt>
                <c:pt idx="5">
                  <c:v>Migrants - Unaccompanied Minors</c:v>
                </c:pt>
                <c:pt idx="6">
                  <c:v>People Affected by Violence</c:v>
                </c:pt>
                <c:pt idx="7">
                  <c:v>People who are Lonely</c:v>
                </c:pt>
                <c:pt idx="8">
                  <c:v>Migrants - People in Transit</c:v>
                </c:pt>
                <c:pt idx="9">
                  <c:v>Migrants - Intergration</c:v>
                </c:pt>
                <c:pt idx="10">
                  <c:v>Migrants - People on the Move/Entry</c:v>
                </c:pt>
                <c:pt idx="11">
                  <c:v>Older People</c:v>
                </c:pt>
                <c:pt idx="12">
                  <c:v>Vulnerale Families</c:v>
                </c:pt>
                <c:pt idx="13">
                  <c:v>Children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4"/>
                <c:pt idx="0">
                  <c:v>0.32</c:v>
                </c:pt>
                <c:pt idx="1">
                  <c:v>0.28000000000000003</c:v>
                </c:pt>
                <c:pt idx="2">
                  <c:v>0.28000000000000003</c:v>
                </c:pt>
                <c:pt idx="3">
                  <c:v>0.32</c:v>
                </c:pt>
                <c:pt idx="4">
                  <c:v>0.4</c:v>
                </c:pt>
                <c:pt idx="5">
                  <c:v>0.44</c:v>
                </c:pt>
                <c:pt idx="6">
                  <c:v>0.52</c:v>
                </c:pt>
                <c:pt idx="7">
                  <c:v>0.52</c:v>
                </c:pt>
                <c:pt idx="8">
                  <c:v>0.52</c:v>
                </c:pt>
                <c:pt idx="9">
                  <c:v>0.64</c:v>
                </c:pt>
                <c:pt idx="10">
                  <c:v>0.64</c:v>
                </c:pt>
                <c:pt idx="11">
                  <c:v>0.64</c:v>
                </c:pt>
                <c:pt idx="12">
                  <c:v>0.56000000000000005</c:v>
                </c:pt>
                <c:pt idx="13">
                  <c:v>0.64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79-4160-AEBF-65F96FC61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017664"/>
        <c:axId val="82023552"/>
      </c:barChart>
      <c:catAx>
        <c:axId val="8201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2023552"/>
        <c:crosses val="autoZero"/>
        <c:auto val="1"/>
        <c:lblAlgn val="l"/>
        <c:lblOffset val="100"/>
        <c:noMultiLvlLbl val="0"/>
      </c:catAx>
      <c:valAx>
        <c:axId val="8202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01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 i="0" u="none" strike="noStrike" baseline="0" dirty="0">
                <a:solidFill>
                  <a:schemeClr val="tx1"/>
                </a:solidFill>
                <a:effectLst/>
              </a:rPr>
              <a:t>Work with migrants by number of National Societies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0791669529988882E-2"/>
          <c:y val="0.11891908499796307"/>
          <c:w val="0.94302506085792259"/>
          <c:h val="0.73843868194292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Migrants - Unaccompanied Minors</c:v>
                </c:pt>
                <c:pt idx="1">
                  <c:v>Migrants - People in Transit</c:v>
                </c:pt>
                <c:pt idx="2">
                  <c:v>Migrants - Intergration</c:v>
                </c:pt>
                <c:pt idx="3">
                  <c:v>Migrants - People on the Move/Entry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0.66</c:v>
                </c:pt>
                <c:pt idx="2">
                  <c:v>0.66</c:v>
                </c:pt>
                <c:pt idx="3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08-49F4-9194-39AE4EF552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Migrants - Unaccompanied Minors</c:v>
                </c:pt>
                <c:pt idx="1">
                  <c:v>Migrants - People in Transit</c:v>
                </c:pt>
                <c:pt idx="2">
                  <c:v>Migrants - Intergration</c:v>
                </c:pt>
                <c:pt idx="3">
                  <c:v>Migrants - People on the Move/Entry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0.44</c:v>
                </c:pt>
                <c:pt idx="1">
                  <c:v>0.52</c:v>
                </c:pt>
                <c:pt idx="2">
                  <c:v>0.64</c:v>
                </c:pt>
                <c:pt idx="3">
                  <c:v>0.64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08-49F4-9194-39AE4EF55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108800"/>
        <c:axId val="82110336"/>
      </c:barChart>
      <c:catAx>
        <c:axId val="8210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2110336"/>
        <c:crosses val="autoZero"/>
        <c:auto val="1"/>
        <c:lblAlgn val="ctr"/>
        <c:lblOffset val="100"/>
        <c:noMultiLvlLbl val="0"/>
      </c:catAx>
      <c:valAx>
        <c:axId val="8211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10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Number of National Societies by type of context/area of work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175498745225585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449464020912368"/>
          <c:y val="8.258315174143277E-2"/>
          <c:w val="0.71521019648526696"/>
          <c:h val="0.796502666021152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Epidemics</c:v>
                </c:pt>
                <c:pt idx="1">
                  <c:v>Civil Unrest</c:v>
                </c:pt>
                <c:pt idx="2">
                  <c:v>Other</c:v>
                </c:pt>
                <c:pt idx="3">
                  <c:v>War of Armed Conflects</c:v>
                </c:pt>
                <c:pt idx="4">
                  <c:v>Tecnological Disaster</c:v>
                </c:pt>
                <c:pt idx="5">
                  <c:v>Legal, Human or Civil Rights</c:v>
                </c:pt>
                <c:pt idx="6">
                  <c:v>Act of Violence or Terror</c:v>
                </c:pt>
                <c:pt idx="7">
                  <c:v>Accidents</c:v>
                </c:pt>
                <c:pt idx="8">
                  <c:v>Natural Disaster</c:v>
                </c:pt>
                <c:pt idx="9">
                  <c:v>Social Crisis</c:v>
                </c:pt>
                <c:pt idx="10">
                  <c:v>Population Movement/Migration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0.01</c:v>
                </c:pt>
                <c:pt idx="1">
                  <c:v>0.02</c:v>
                </c:pt>
                <c:pt idx="2">
                  <c:v>0.02</c:v>
                </c:pt>
                <c:pt idx="3">
                  <c:v>0.06</c:v>
                </c:pt>
                <c:pt idx="4">
                  <c:v>7.0000000000000007E-2</c:v>
                </c:pt>
                <c:pt idx="5">
                  <c:v>0.05</c:v>
                </c:pt>
                <c:pt idx="6">
                  <c:v>0.09</c:v>
                </c:pt>
                <c:pt idx="7">
                  <c:v>0.14000000000000001</c:v>
                </c:pt>
                <c:pt idx="8">
                  <c:v>0.22</c:v>
                </c:pt>
                <c:pt idx="9">
                  <c:v>0.27</c:v>
                </c:pt>
                <c:pt idx="10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C8-4E75-9D7A-A3884900E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Epidemics</c:v>
                </c:pt>
                <c:pt idx="1">
                  <c:v>Civil Unrest</c:v>
                </c:pt>
                <c:pt idx="2">
                  <c:v>Other</c:v>
                </c:pt>
                <c:pt idx="3">
                  <c:v>War of Armed Conflects</c:v>
                </c:pt>
                <c:pt idx="4">
                  <c:v>Tecnological Disaster</c:v>
                </c:pt>
                <c:pt idx="5">
                  <c:v>Legal, Human or Civil Rights</c:v>
                </c:pt>
                <c:pt idx="6">
                  <c:v>Act of Violence or Terror</c:v>
                </c:pt>
                <c:pt idx="7">
                  <c:v>Accidents</c:v>
                </c:pt>
                <c:pt idx="8">
                  <c:v>Natural Disaster</c:v>
                </c:pt>
                <c:pt idx="9">
                  <c:v>Social Crisis</c:v>
                </c:pt>
                <c:pt idx="10">
                  <c:v>Population Movement/Migration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0.08</c:v>
                </c:pt>
                <c:pt idx="1">
                  <c:v>0.04</c:v>
                </c:pt>
                <c:pt idx="2">
                  <c:v>0.08</c:v>
                </c:pt>
                <c:pt idx="3">
                  <c:v>0.2</c:v>
                </c:pt>
                <c:pt idx="4">
                  <c:v>0.12</c:v>
                </c:pt>
                <c:pt idx="5">
                  <c:v>0.2</c:v>
                </c:pt>
                <c:pt idx="6">
                  <c:v>0.24</c:v>
                </c:pt>
                <c:pt idx="7">
                  <c:v>0.24</c:v>
                </c:pt>
                <c:pt idx="8">
                  <c:v>0.64</c:v>
                </c:pt>
                <c:pt idx="9">
                  <c:v>0.56000000000000005</c:v>
                </c:pt>
                <c:pt idx="10">
                  <c:v>0.76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AC8-4E75-9D7A-A3884900E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417536"/>
        <c:axId val="82419072"/>
      </c:barChart>
      <c:catAx>
        <c:axId val="82417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2419072"/>
        <c:crosses val="autoZero"/>
        <c:auto val="1"/>
        <c:lblAlgn val="ctr"/>
        <c:lblOffset val="100"/>
        <c:noMultiLvlLbl val="0"/>
      </c:catAx>
      <c:valAx>
        <c:axId val="82419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41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Psychosocial support before, during and after emergencies by number of National Societies 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997567764789224"/>
          <c:y val="0.12358592989751906"/>
          <c:w val="0.8180774308299962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Recovery</c:v>
                </c:pt>
                <c:pt idx="1">
                  <c:v>Presponse</c:v>
                </c:pt>
                <c:pt idx="2">
                  <c:v>Recovery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0.74</c:v>
                </c:pt>
                <c:pt idx="1">
                  <c:v>0.89</c:v>
                </c:pt>
                <c:pt idx="2">
                  <c:v>0.94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DF-49BE-BCB5-B6A5939E6A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Recovery</c:v>
                </c:pt>
                <c:pt idx="1">
                  <c:v>Presponse</c:v>
                </c:pt>
                <c:pt idx="2">
                  <c:v>Recovery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0.64</c:v>
                </c:pt>
                <c:pt idx="1">
                  <c:v>0.68</c:v>
                </c:pt>
                <c:pt idx="2">
                  <c:v>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DF-49BE-BCB5-B6A5939E6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032704"/>
        <c:axId val="83038592"/>
      </c:barChart>
      <c:catAx>
        <c:axId val="8303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038592"/>
        <c:crosses val="autoZero"/>
        <c:auto val="1"/>
        <c:lblAlgn val="ctr"/>
        <c:lblOffset val="100"/>
        <c:noMultiLvlLbl val="0"/>
      </c:catAx>
      <c:valAx>
        <c:axId val="83038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03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Types of mental health activities by number of </a:t>
            </a:r>
            <a:b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</a:b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National Societies 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Pharmacological Management of Mental Disorders</c:v>
                </c:pt>
                <c:pt idx="1">
                  <c:v>Other</c:v>
                </c:pt>
                <c:pt idx="2">
                  <c:v>Trauma Treatment Centres</c:v>
                </c:pt>
                <c:pt idx="3">
                  <c:v>Suicide and Self-harm Prevention Programmes</c:v>
                </c:pt>
                <c:pt idx="4">
                  <c:v>Psychotherapy</c:v>
                </c:pt>
                <c:pt idx="5">
                  <c:v>Interventions Targeting Alcohol and Substance Abuse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0.03</c:v>
                </c:pt>
                <c:pt idx="1">
                  <c:v>0.06</c:v>
                </c:pt>
                <c:pt idx="2">
                  <c:v>0.11</c:v>
                </c:pt>
                <c:pt idx="3">
                  <c:v>0.2</c:v>
                </c:pt>
                <c:pt idx="4">
                  <c:v>0.2</c:v>
                </c:pt>
                <c:pt idx="5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5D-4B2B-8838-04C16D0404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Pharmacological Management of Mental Disorders</c:v>
                </c:pt>
                <c:pt idx="1">
                  <c:v>Other</c:v>
                </c:pt>
                <c:pt idx="2">
                  <c:v>Trauma Treatment Centres</c:v>
                </c:pt>
                <c:pt idx="3">
                  <c:v>Suicide and Self-harm Prevention Programmes</c:v>
                </c:pt>
                <c:pt idx="4">
                  <c:v>Psychotherapy</c:v>
                </c:pt>
                <c:pt idx="5">
                  <c:v>Interventions Targeting Alcohol and Substance Abuse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0.16</c:v>
                </c:pt>
                <c:pt idx="3">
                  <c:v>0.16</c:v>
                </c:pt>
                <c:pt idx="4">
                  <c:v>0.16</c:v>
                </c:pt>
                <c:pt idx="5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5D-4B2B-8838-04C16D0404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079552"/>
        <c:axId val="83081088"/>
      </c:barChart>
      <c:catAx>
        <c:axId val="8307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081088"/>
        <c:crosses val="autoZero"/>
        <c:auto val="1"/>
        <c:lblAlgn val="ctr"/>
        <c:lblOffset val="100"/>
        <c:noMultiLvlLbl val="0"/>
      </c:catAx>
      <c:valAx>
        <c:axId val="83081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07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Referral to specialized mental health services by number of  National Societies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447489264589049"/>
          <c:y val="9.0501509858051984E-2"/>
          <c:w val="0.79843105433318751"/>
          <c:h val="0.771232585849947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NOT TRAINED</c:v>
                </c:pt>
                <c:pt idx="1">
                  <c:v>TRAINED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0.12</c:v>
                </c:pt>
                <c:pt idx="1">
                  <c:v>0.88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5A-4AFF-B037-E6AD698BF4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NOT TRAINED</c:v>
                </c:pt>
                <c:pt idx="1">
                  <c:v>TRAINED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5A-4AFF-B037-E6AD698BF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256448"/>
        <c:axId val="83257984"/>
      </c:barChart>
      <c:catAx>
        <c:axId val="83256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257984"/>
        <c:crosses val="autoZero"/>
        <c:auto val="1"/>
        <c:lblAlgn val="ctr"/>
        <c:lblOffset val="100"/>
        <c:noMultiLvlLbl val="0"/>
      </c:catAx>
      <c:valAx>
        <c:axId val="8325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25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 i="0" u="none" strike="noStrike" baseline="0" dirty="0">
                <a:solidFill>
                  <a:schemeClr val="tx1"/>
                </a:solidFill>
                <a:effectLst/>
              </a:rPr>
              <a:t>Number of National Societies that have trained staff and/or volunteers on psychosocial support </a:t>
            </a:r>
            <a:endParaRPr lang="en-GB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533648327819761"/>
          <c:y val="2.536630601171658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91810088901013"/>
          <c:y val="0.10014843133929434"/>
          <c:w val="0.76477337818374103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 NOT OFFER REFERRAL</c:v>
                </c:pt>
                <c:pt idx="1">
                  <c:v>OFFER REFERRAL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87-41F8-9697-2E11A4BF28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 NOT OFFER REFERRAL</c:v>
                </c:pt>
                <c:pt idx="1">
                  <c:v>OFFER REFERRAL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0.21</c:v>
                </c:pt>
                <c:pt idx="1">
                  <c:v>0.79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87-41F8-9697-2E11A4BF2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180160"/>
        <c:axId val="83194240"/>
      </c:barChart>
      <c:catAx>
        <c:axId val="8318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194240"/>
        <c:crosses val="autoZero"/>
        <c:auto val="1"/>
        <c:lblAlgn val="ctr"/>
        <c:lblOffset val="100"/>
        <c:noMultiLvlLbl val="0"/>
      </c:catAx>
      <c:valAx>
        <c:axId val="83194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18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solidFill>
                  <a:schemeClr val="tx1"/>
                </a:solidFill>
                <a:effectLst/>
              </a:rPr>
              <a:t>Number and percentage of foundation trainings conducted by National Societies</a:t>
            </a:r>
            <a:endParaRPr lang="en-GB" sz="2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Sexual and Gender-based Violence</c:v>
                </c:pt>
                <c:pt idx="1">
                  <c:v>Psychosocial Support for Youth in Post Conflect Situations</c:v>
                </c:pt>
                <c:pt idx="2">
                  <c:v>Sport and Psychosocial Wellbeing</c:v>
                </c:pt>
                <c:pt idx="3">
                  <c:v>Lay Counselling</c:v>
                </c:pt>
                <c:pt idx="4">
                  <c:v>Setting Up Psychosocial Support Programmes</c:v>
                </c:pt>
                <c:pt idx="5">
                  <c:v>Psychosocial Support in Emergencies (ERU Refresher)</c:v>
                </c:pt>
                <c:pt idx="6">
                  <c:v>Children's Resilence Programme</c:v>
                </c:pt>
                <c:pt idx="7">
                  <c:v>Psychosocial Supporrt in Emergencies (ERU)</c:v>
                </c:pt>
                <c:pt idx="8">
                  <c:v>Broken Links</c:v>
                </c:pt>
                <c:pt idx="9">
                  <c:v>Caring for Volunteers</c:v>
                </c:pt>
                <c:pt idx="10">
                  <c:v>Community-based Psychosocial Support</c:v>
                </c:pt>
                <c:pt idx="11">
                  <c:v>Psychsocial Support in Emergencies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0.02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0.04</c:v>
                </c:pt>
                <c:pt idx="5">
                  <c:v>0.05</c:v>
                </c:pt>
                <c:pt idx="6">
                  <c:v>7.0000000000000007E-2</c:v>
                </c:pt>
                <c:pt idx="7">
                  <c:v>0.1</c:v>
                </c:pt>
                <c:pt idx="8">
                  <c:v>0.1</c:v>
                </c:pt>
                <c:pt idx="9">
                  <c:v>0.12</c:v>
                </c:pt>
                <c:pt idx="10">
                  <c:v>0.19</c:v>
                </c:pt>
                <c:pt idx="11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86-483F-B3D3-EEE46C0B3F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Sexual and Gender-based Violence</c:v>
                </c:pt>
                <c:pt idx="1">
                  <c:v>Psychosocial Support for Youth in Post Conflect Situations</c:v>
                </c:pt>
                <c:pt idx="2">
                  <c:v>Sport and Psychosocial Wellbeing</c:v>
                </c:pt>
                <c:pt idx="3">
                  <c:v>Lay Counselling</c:v>
                </c:pt>
                <c:pt idx="4">
                  <c:v>Setting Up Psychosocial Support Programmes</c:v>
                </c:pt>
                <c:pt idx="5">
                  <c:v>Psychosocial Support in Emergencies (ERU Refresher)</c:v>
                </c:pt>
                <c:pt idx="6">
                  <c:v>Children's Resilence Programme</c:v>
                </c:pt>
                <c:pt idx="7">
                  <c:v>Psychosocial Supporrt in Emergencies (ERU)</c:v>
                </c:pt>
                <c:pt idx="8">
                  <c:v>Broken Links</c:v>
                </c:pt>
                <c:pt idx="9">
                  <c:v>Caring for Volunteers</c:v>
                </c:pt>
                <c:pt idx="10">
                  <c:v>Community-based Psychosocial Support</c:v>
                </c:pt>
                <c:pt idx="11">
                  <c:v>Psychsocial Support in Emergencies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0.02</c:v>
                </c:pt>
                <c:pt idx="6">
                  <c:v>0.02</c:v>
                </c:pt>
                <c:pt idx="7">
                  <c:v>0.09</c:v>
                </c:pt>
                <c:pt idx="8">
                  <c:v>7.0000000000000007E-2</c:v>
                </c:pt>
                <c:pt idx="9">
                  <c:v>0.25</c:v>
                </c:pt>
                <c:pt idx="10">
                  <c:v>0.24</c:v>
                </c:pt>
                <c:pt idx="11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86-483F-B3D3-EEE46C0B3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398016"/>
        <c:axId val="83424384"/>
      </c:barChart>
      <c:catAx>
        <c:axId val="83398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83424384"/>
        <c:crosses val="autoZero"/>
        <c:auto val="1"/>
        <c:lblAlgn val="ctr"/>
        <c:lblOffset val="100"/>
        <c:noMultiLvlLbl val="0"/>
      </c:catAx>
      <c:valAx>
        <c:axId val="83424384"/>
        <c:scaling>
          <c:orientation val="minMax"/>
          <c:max val="0.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39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A9219-698A-4ED6-BFCD-E778F69D7B8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BA89C-BF70-4F09-B985-AE8E5B7D3B9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69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Sharp increase in </a:t>
            </a:r>
            <a:r>
              <a:rPr lang="en-GB" dirty="0" err="1"/>
              <a:t>PSSiE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05961-46E9-4C57-B46C-8B5207C5447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0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05961-46E9-4C57-B46C-8B5207C5447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96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05961-46E9-4C57-B46C-8B5207C544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1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BA89C-BF70-4F09-B985-AE8E5B7D3B9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5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C9777-2D48-42FC-BE9B-E298FA222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2CAFC17-7748-4E9A-AB76-36EA3E4B9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FF1D77-C3DB-4796-9350-DA04DD997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A45EEB-D57C-4368-AF7D-185F6ACC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92F4CF-41EA-485C-BFD4-CF28B3D5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D3ECB-10F4-4CE7-A79F-C8AEE3D5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295CD3C-5D87-422B-BB7D-EA1B3452C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9138B7-5DC7-42B9-8F39-CDE53F31B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AFFAD7-8FCB-42BE-9133-A12F5823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88E9C6-CC9B-4A4A-BE65-FF914499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57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D7B3A9-2337-40B1-A438-54C4041CD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41B5D5-517F-4E33-8A8E-CDB7C6AD5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19E8F6-4C62-40B3-A5F0-4540634C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D01C80-A5E3-4F1A-80F5-E4C3B801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739149-540B-444E-8C8E-9F22F4307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50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21E24-469D-451A-9886-F9EBE1B4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657335-0867-46C9-8141-B18E2C025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A8D604-BA1E-42A2-BE9C-AF03E00C0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77851-93C4-4B66-B307-16FD2783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BF6076-1357-43E8-93A9-8529E513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1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34443-096D-452F-A6F2-7AC13545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876A9E-2192-488B-9EBF-74820884A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24A17F-1C23-47B2-BEAE-DBEFA701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72E177-2D16-4B10-ACE9-B80FBA20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32A39D-6FBB-4012-883A-986077AD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25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103999-6B7D-4272-9E4B-AFDE3639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AF6CD7-1C0E-4017-8BAA-7220148A0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34C87B-CBBA-47D6-9452-912C427F5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9FAB0D-BABE-444A-88D0-80FDEBA4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BF1142-EC0A-475B-8EED-3C75F03C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994C56A-2D0E-4E40-AFC8-14BF676B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D44DF5-704E-462F-96BA-61401546D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59D7B0-8966-4947-BBC7-976DEDA05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EA4C7E-1E9E-4CAB-8636-07A946181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DA9D76D-08B7-42CA-927C-1D3781C49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147CBAF-7A19-4005-A411-D2CD44AA7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9B22FD-F842-43FD-BD15-9659F530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B72468-0571-4191-9AA9-BDB366ED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6CD0293-B7FC-4FB7-8377-335CA818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2F10C0-4776-452F-89B6-4D54F644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C24722F-DBF8-4C39-BFC0-28C7F78D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F693063-2747-4253-95F6-2162CD06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11283C2-C7A6-4B7B-A3B7-A1FE786D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8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BEAF4CF-2289-4A70-8FA1-1F21D1D1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D0BBC23-E162-4A8B-ABDD-774A8328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5D6295B-1EB2-4F3D-ABD9-D504D6DE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6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987D87-4325-4FEE-A76D-EE0A5AD2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FFCCEC-E400-4EC4-BEE1-9E930477B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51B7B5-B8E2-442B-986E-DF4D7C63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377520-5594-4EFE-8B0F-D109F69F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393810-E3D5-4E77-BFEF-A08C41ED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5E2806-83A9-4B89-BC4E-9512DED5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5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7FB0C8-6D5F-47AB-9E83-007A337F8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1A6F3A4-9564-4DBF-AB46-42BEF190A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B2AE2B-0E13-45C8-8A50-D48B30602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3E23BA-E453-4061-AC05-4858363B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97F23B-2962-4623-89BD-E7ED4CBF4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7EB96C-89E5-4A50-9197-F8F1338B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9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4523C8-ED75-4BE5-A2E5-B7A9865D8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703568-B17D-4653-8BED-C07D5CF51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F08D71-E770-4E37-83B7-8E6F77FEB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F6A19-38F0-44E6-BCBC-2463DFE70BD0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3AFFE0-3029-4F39-85DD-A48BC7FC2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C07881-CD73-46CB-9EC0-5C1C2C42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6B01F-E157-4540-93A5-32F9FB1DA04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306" y="332657"/>
            <a:ext cx="9793764" cy="1470025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 on Psychosocial Support and Mental Health Activities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837" y="2132855"/>
            <a:ext cx="9980859" cy="4392487"/>
          </a:xfrm>
        </p:spPr>
        <p:txBody>
          <a:bodyPr>
            <a:noAutofit/>
          </a:bodyPr>
          <a:lstStyle/>
          <a:p>
            <a:pPr algn="l"/>
            <a:r>
              <a:rPr lang="da-DK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Respondents:</a:t>
            </a:r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Psychosocial support focal person or person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responsable</a:t>
            </a:r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the National Societies in the Europe and Central Asia Region</a:t>
            </a:r>
          </a:p>
          <a:p>
            <a:pPr algn="l"/>
            <a:endParaRPr lang="da-DK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a-DK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respondents: 25</a:t>
            </a:r>
          </a:p>
          <a:p>
            <a:pPr algn="l"/>
            <a:endParaRPr lang="da-DK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a-DK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targeted National Societies: </a:t>
            </a:r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54</a:t>
            </a:r>
          </a:p>
          <a:p>
            <a:pPr algn="l"/>
            <a:endParaRPr lang="da-DK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a-DK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Response rate: 47%</a:t>
            </a:r>
            <a:endParaRPr lang="da-DK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da-DK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Covering activities carried out between August/September 2016 and August 2017 at National Society level</a:t>
            </a:r>
          </a:p>
          <a:p>
            <a:pPr algn="l"/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charts, all </a:t>
            </a:r>
            <a:r>
              <a:rPr lang="da-DK" sz="1600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</a:t>
            </a:r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is shown in Orange colour</a:t>
            </a:r>
          </a:p>
          <a:p>
            <a:pPr algn="l"/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</a:t>
            </a:r>
            <a:r>
              <a:rPr lang="da-DK" sz="1600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r>
              <a:rPr lang="da-DK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is shown in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72E2DAE-51EF-4E78-9791-794BFF9F7102}"/>
              </a:ext>
            </a:extLst>
          </p:cNvPr>
          <p:cNvSpPr/>
          <p:nvPr/>
        </p:nvSpPr>
        <p:spPr>
          <a:xfrm>
            <a:off x="6093188" y="5454750"/>
            <a:ext cx="660629" cy="42554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785AC66-C94D-4E0A-83E3-E73075509C0C}"/>
              </a:ext>
            </a:extLst>
          </p:cNvPr>
          <p:cNvSpPr/>
          <p:nvPr/>
        </p:nvSpPr>
        <p:spPr>
          <a:xfrm>
            <a:off x="3474252" y="5838092"/>
            <a:ext cx="660629" cy="4255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86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2E06604D-BEB5-4D9A-B5CF-339761C7D2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2502124"/>
              </p:ext>
            </p:extLst>
          </p:nvPr>
        </p:nvGraphicFramePr>
        <p:xfrm>
          <a:off x="2032000" y="464457"/>
          <a:ext cx="8002954" cy="567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67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64613" y="2132856"/>
            <a:ext cx="97937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6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6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Psychosocial support trainings and material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15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5D35EF12-134E-4F0C-AD85-7526A53114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057191"/>
              </p:ext>
            </p:extLst>
          </p:nvPr>
        </p:nvGraphicFramePr>
        <p:xfrm>
          <a:off x="1030514" y="379828"/>
          <a:ext cx="10406743" cy="5758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8903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C2866B44-2E78-4D64-86DA-888B83F931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043844"/>
              </p:ext>
            </p:extLst>
          </p:nvPr>
        </p:nvGraphicFramePr>
        <p:xfrm>
          <a:off x="624114" y="174171"/>
          <a:ext cx="10856686" cy="668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921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D482DAB9-3CE9-4129-8180-278B3AF0AA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2356618"/>
              </p:ext>
            </p:extLst>
          </p:nvPr>
        </p:nvGraphicFramePr>
        <p:xfrm>
          <a:off x="914400" y="734180"/>
          <a:ext cx="10537372" cy="575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14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101" y="188640"/>
            <a:ext cx="10369868" cy="596300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most used tools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23" y="814551"/>
            <a:ext cx="10215647" cy="2625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9347B13A-C42C-446B-880C-C0679CBB0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939553"/>
              </p:ext>
            </p:extLst>
          </p:nvPr>
        </p:nvGraphicFramePr>
        <p:xfrm>
          <a:off x="924101" y="3439884"/>
          <a:ext cx="10515010" cy="3288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46751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64613" y="2132856"/>
            <a:ext cx="97937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6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Trainings and tools developed by National Societies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88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067" y="274638"/>
            <a:ext cx="10369868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Trainings developed by National Societies</a:t>
            </a:r>
            <a:endParaRPr lang="en-US" sz="25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D111A23E-8B21-4B49-B989-27C96C8B43C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05180" y="980728"/>
          <a:ext cx="10441517" cy="512086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82309">
                  <a:extLst>
                    <a:ext uri="{9D8B030D-6E8A-4147-A177-3AD203B41FA5}">
                      <a16:colId xmlns:a16="http://schemas.microsoft.com/office/drawing/2014/main" xmlns="" val="1745730928"/>
                    </a:ext>
                  </a:extLst>
                </a:gridCol>
                <a:gridCol w="4536673">
                  <a:extLst>
                    <a:ext uri="{9D8B030D-6E8A-4147-A177-3AD203B41FA5}">
                      <a16:colId xmlns:a16="http://schemas.microsoft.com/office/drawing/2014/main" xmlns="" val="3637227357"/>
                    </a:ext>
                  </a:extLst>
                </a:gridCol>
                <a:gridCol w="5322535">
                  <a:extLst>
                    <a:ext uri="{9D8B030D-6E8A-4147-A177-3AD203B41FA5}">
                      <a16:colId xmlns:a16="http://schemas.microsoft.com/office/drawing/2014/main" xmlns="" val="2975041770"/>
                    </a:ext>
                  </a:extLst>
                </a:gridCol>
              </a:tblGrid>
              <a:tr h="6660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Italian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Care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Training for Psychosocial Operators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74211254"/>
                  </a:ext>
                </a:extLst>
              </a:tr>
              <a:tr h="68533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Ukrainian Red Cross Society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PSS on community level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Psychosocial support for people separated from family members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5753910"/>
                  </a:ext>
                </a:extLst>
              </a:tr>
              <a:tr h="13577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Austrian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Crisis intervention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Caring leadership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Peer support</a:t>
                      </a:r>
                    </a:p>
                    <a:p>
                      <a:pPr algn="l" fontAlgn="ctr"/>
                      <a:r>
                        <a:rPr lang="en-GB" sz="18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23088252"/>
                  </a:ext>
                </a:extLst>
              </a:tr>
              <a:tr h="226456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Portuguese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Traumatic incident reduction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Evaluation &amp; intervention with suicidal behaviours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Death notifications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to prevent stress &amp; burnout?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Traumatic incident reduction-extended applications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Psychosocial risks evaluations and healthy workplaces</a:t>
                      </a: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Psychosocial support in crises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8514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406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067" y="313395"/>
            <a:ext cx="10369868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Trainings developed by National Societies</a:t>
            </a:r>
            <a:endParaRPr lang="en-US" sz="25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D111A23E-8B21-4B49-B989-27C96C8B43C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05180" y="980728"/>
          <a:ext cx="10441517" cy="5501242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54317">
                  <a:extLst>
                    <a:ext uri="{9D8B030D-6E8A-4147-A177-3AD203B41FA5}">
                      <a16:colId xmlns:a16="http://schemas.microsoft.com/office/drawing/2014/main" xmlns="" val="1417027678"/>
                    </a:ext>
                  </a:extLst>
                </a:gridCol>
                <a:gridCol w="4464665">
                  <a:extLst>
                    <a:ext uri="{9D8B030D-6E8A-4147-A177-3AD203B41FA5}">
                      <a16:colId xmlns:a16="http://schemas.microsoft.com/office/drawing/2014/main" xmlns="" val="3637227357"/>
                    </a:ext>
                  </a:extLst>
                </a:gridCol>
                <a:gridCol w="5322535">
                  <a:extLst>
                    <a:ext uri="{9D8B030D-6E8A-4147-A177-3AD203B41FA5}">
                      <a16:colId xmlns:a16="http://schemas.microsoft.com/office/drawing/2014/main" xmlns="" val="2975041770"/>
                    </a:ext>
                  </a:extLst>
                </a:gridCol>
              </a:tblGrid>
              <a:tr h="41388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 Cross of Montenegro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Psycho-social support in crisis situations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14857078"/>
                  </a:ext>
                </a:extLst>
              </a:tr>
              <a:tr h="41388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Belarus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PFA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23950173"/>
                  </a:ext>
                </a:extLst>
              </a:tr>
              <a:tr h="281218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British Red Cross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Supporting and enabling people in crisis;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Promoting wellbeing briefing;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Building resilience in the workplace;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Call handling in crisis situations;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Building personal and team resilience;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Psychosocial support within our Foundation Training;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Induction for the Psychosocial Support Team;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Annual update weekend for the Psychosocial Support Team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22912864"/>
                  </a:ext>
                </a:extLst>
              </a:tr>
              <a:tr h="84398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 Cross of Serbia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Right based training for the older adults with the aim to empower older people in claiming their rights and have more active role in their respective communities.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91179862"/>
                  </a:ext>
                </a:extLst>
              </a:tr>
              <a:tr h="75449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Danish Red Cross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Caring for one another - psychosocial support to vulnerable people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26819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198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366" y="116631"/>
            <a:ext cx="10369868" cy="741497"/>
          </a:xfrm>
        </p:spPr>
        <p:txBody>
          <a:bodyPr>
            <a:noAutofit/>
          </a:bodyPr>
          <a:lstStyle/>
          <a:p>
            <a:pPr algn="ctr"/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developed by National Societies</a:t>
            </a:r>
            <a:endParaRPr lang="en-US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610081B-BA88-4E5B-AA22-E02DA90E13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949971"/>
              </p:ext>
            </p:extLst>
          </p:nvPr>
        </p:nvGraphicFramePr>
        <p:xfrm>
          <a:off x="911424" y="998842"/>
          <a:ext cx="10369867" cy="568863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xmlns="" val="3609334518"/>
                    </a:ext>
                  </a:extLst>
                </a:gridCol>
                <a:gridCol w="4541025">
                  <a:extLst>
                    <a:ext uri="{9D8B030D-6E8A-4147-A177-3AD203B41FA5}">
                      <a16:colId xmlns:a16="http://schemas.microsoft.com/office/drawing/2014/main" xmlns="" val="3872935602"/>
                    </a:ext>
                  </a:extLst>
                </a:gridCol>
                <a:gridCol w="5324785">
                  <a:extLst>
                    <a:ext uri="{9D8B030D-6E8A-4147-A177-3AD203B41FA5}">
                      <a16:colId xmlns:a16="http://schemas.microsoft.com/office/drawing/2014/main" xmlns="" val="629236986"/>
                    </a:ext>
                  </a:extLst>
                </a:gridCol>
              </a:tblGrid>
              <a:tr h="9751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Italian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CARE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28537793"/>
                  </a:ext>
                </a:extLst>
              </a:tr>
              <a:tr h="6501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Ukrainian Red Cross Society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PFA for Emmergency responce teams</a:t>
                      </a:r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46608182"/>
                  </a:ext>
                </a:extLst>
              </a:tr>
              <a:tr h="9751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Austrian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Trainers Handbook Crisis Intervention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54033649"/>
                  </a:ext>
                </a:extLst>
              </a:tr>
              <a:tr h="6501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Croatian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Handbook Psychosocial support in emergencies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15094566"/>
                  </a:ext>
                </a:extLst>
              </a:tr>
              <a:tr h="81266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Portuguese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Internal</a:t>
                      </a:r>
                      <a:r>
                        <a:rPr lang="fr-FR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documents to manage crises interventions (e.g. </a:t>
                      </a:r>
                      <a:r>
                        <a:rPr lang="fr-FR" sz="18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forest</a:t>
                      </a:r>
                      <a:r>
                        <a:rPr lang="fr-FR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18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fires</a:t>
                      </a:r>
                      <a:r>
                        <a:rPr lang="fr-FR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10156531"/>
                  </a:ext>
                </a:extLst>
              </a:tr>
              <a:tr h="6501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 Cross of Montenegro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Psycho-social support in crisis situations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34812029"/>
                  </a:ext>
                </a:extLst>
              </a:tr>
              <a:tr h="9751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Turkish Red Crescent Society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Parent-Child Psycho-Education on the Effects of Adverse Events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7104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03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64613" y="2276874"/>
            <a:ext cx="979376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Psychosocial Support Activities </a:t>
            </a:r>
          </a:p>
        </p:txBody>
      </p:sp>
    </p:spTree>
    <p:extLst>
      <p:ext uri="{BB962C8B-B14F-4D97-AF65-F5344CB8AC3E}">
        <p14:creationId xmlns:p14="http://schemas.microsoft.com/office/powerpoint/2010/main" val="2030731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366" y="116632"/>
            <a:ext cx="10369868" cy="432048"/>
          </a:xfrm>
        </p:spPr>
        <p:txBody>
          <a:bodyPr>
            <a:noAutofit/>
          </a:bodyPr>
          <a:lstStyle/>
          <a:p>
            <a:pPr algn="ctr"/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developed by National Societies</a:t>
            </a:r>
            <a:endParaRPr lang="en-US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610081B-BA88-4E5B-AA22-E02DA90E13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17781"/>
              </p:ext>
            </p:extLst>
          </p:nvPr>
        </p:nvGraphicFramePr>
        <p:xfrm>
          <a:off x="911425" y="647156"/>
          <a:ext cx="10369867" cy="604116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3489005763"/>
                    </a:ext>
                  </a:extLst>
                </a:gridCol>
                <a:gridCol w="4397010">
                  <a:extLst>
                    <a:ext uri="{9D8B030D-6E8A-4147-A177-3AD203B41FA5}">
                      <a16:colId xmlns:a16="http://schemas.microsoft.com/office/drawing/2014/main" xmlns="" val="3872935602"/>
                    </a:ext>
                  </a:extLst>
                </a:gridCol>
                <a:gridCol w="5324785">
                  <a:extLst>
                    <a:ext uri="{9D8B030D-6E8A-4147-A177-3AD203B41FA5}">
                      <a16:colId xmlns:a16="http://schemas.microsoft.com/office/drawing/2014/main" xmlns="" val="629236986"/>
                    </a:ext>
                  </a:extLst>
                </a:gridCol>
              </a:tblGrid>
              <a:tr h="7679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Belarus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PFA training kit, Support for staff and volunteers engaged in humanitarian activities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46017049"/>
                  </a:ext>
                </a:extLst>
              </a:tr>
              <a:tr h="7679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Norwegian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PSS is integrated into our trainings for social health and care volunteers, mandatory PFA trainings for volunteers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38272658"/>
                  </a:ext>
                </a:extLst>
              </a:tr>
              <a:tr h="6264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Swedish Red Cross</a:t>
                      </a:r>
                      <a:endParaRPr lang="en-GB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E.g. Basic PSS and PFA training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58224287"/>
                  </a:ext>
                </a:extLst>
              </a:tr>
              <a:tr h="2270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British Red Cross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range of guidance documents and procedures related to psychosocial such as on Challenging Situations;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Responding to Intense Events;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Defusing and Debriefing;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CALMER resources; </a:t>
                      </a:r>
                    </a:p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School Assembly briefings etc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55928791"/>
                  </a:ext>
                </a:extLst>
              </a:tr>
              <a:tr h="63781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 Cross of Serbia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Introduction to Ageing and Human Rights of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8175997"/>
                  </a:ext>
                </a:extLst>
              </a:tr>
              <a:tr h="90604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Danish Red Cross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monitoring and Evaluation design till long-term PS programmes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706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10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64613" y="2132856"/>
            <a:ext cx="97937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6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 needs 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9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/>
          </a:bodyPr>
          <a:lstStyle/>
          <a:p>
            <a:pPr algn="ctr"/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design new trainings or tools to tackle a specific aspect of National Societies</a:t>
            </a:r>
            <a:r>
              <a:rPr 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psychosocial and mental health activities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8172"/>
            <a:ext cx="10515600" cy="5588049"/>
          </a:xfrm>
        </p:spPr>
        <p:txBody>
          <a:bodyPr>
            <a:normAutofit/>
          </a:bodyPr>
          <a:lstStyle/>
          <a:p>
            <a:r>
              <a:rPr lang="en-GB" sz="1800" dirty="0"/>
              <a:t>The introduction of a manual on HIV-related conditions of emergencies for Red Cross and Red Crescent staff and volunteers</a:t>
            </a:r>
          </a:p>
          <a:p>
            <a:r>
              <a:rPr lang="en-GB" sz="1800" dirty="0"/>
              <a:t>PSS in emergencies and PSS for migrants</a:t>
            </a:r>
          </a:p>
          <a:p>
            <a:r>
              <a:rPr lang="en-GB" sz="1800" dirty="0"/>
              <a:t>Training on mental health activities</a:t>
            </a:r>
          </a:p>
          <a:p>
            <a:r>
              <a:rPr lang="en-GB" sz="1800" dirty="0"/>
              <a:t>Psychosocial support for migrants in irregular situations - including building resilience and discussing future perspectives in a neutral way.</a:t>
            </a:r>
          </a:p>
          <a:p>
            <a:r>
              <a:rPr lang="en-GB" sz="1800" dirty="0"/>
              <a:t>PSS for demobilized servicemen and their family members</a:t>
            </a:r>
          </a:p>
          <a:p>
            <a:r>
              <a:rPr lang="en-GB" sz="1800" dirty="0"/>
              <a:t>Trainings on the extended financial crisis`s affect to people and especially vulnerable groups like long-term unemployed people, single mothers, new poor class , children and teenagers.</a:t>
            </a:r>
          </a:p>
          <a:p>
            <a:r>
              <a:rPr lang="en-GB" sz="1800" dirty="0"/>
              <a:t>To adapt existing tools and trainings for specific groups for example for migrants, volunteers etc.</a:t>
            </a:r>
          </a:p>
          <a:p>
            <a:r>
              <a:rPr lang="en-GB" sz="1800" dirty="0"/>
              <a:t>PSS e-learning tool in Finnish</a:t>
            </a:r>
          </a:p>
          <a:p>
            <a:r>
              <a:rPr lang="en-GB" sz="1800" dirty="0"/>
              <a:t>PSS to terminally ill people and their family members</a:t>
            </a:r>
          </a:p>
          <a:p>
            <a:r>
              <a:rPr lang="en-GB" sz="1800" dirty="0"/>
              <a:t>we need to design training for our response to national emergencies;</a:t>
            </a:r>
          </a:p>
          <a:p>
            <a:r>
              <a:rPr lang="en-GB" sz="1800" dirty="0"/>
              <a:t>Support to informal carers </a:t>
            </a:r>
          </a:p>
          <a:p>
            <a:r>
              <a:rPr lang="en-GB" sz="1800" dirty="0"/>
              <a:t>delivering psychosocial support in detention centres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1268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14958845-8F8A-4FF4-A87C-6C010189A36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1872713"/>
              </p:ext>
            </p:extLst>
          </p:nvPr>
        </p:nvGraphicFramePr>
        <p:xfrm>
          <a:off x="846160" y="145143"/>
          <a:ext cx="9669439" cy="653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275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B35F901F-6592-4E84-9C66-97BB33DAB8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686018"/>
              </p:ext>
            </p:extLst>
          </p:nvPr>
        </p:nvGraphicFramePr>
        <p:xfrm>
          <a:off x="983433" y="559558"/>
          <a:ext cx="9937103" cy="565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237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C16A34CB-AD85-4601-BBC1-47FE23849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3182836"/>
              </p:ext>
            </p:extLst>
          </p:nvPr>
        </p:nvGraphicFramePr>
        <p:xfrm>
          <a:off x="0" y="0"/>
          <a:ext cx="1147776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53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EA21E16-922C-407C-A349-5F4EFAF831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4372386"/>
              </p:ext>
            </p:extLst>
          </p:nvPr>
        </p:nvGraphicFramePr>
        <p:xfrm>
          <a:off x="325164" y="237004"/>
          <a:ext cx="11329158" cy="638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266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2110405E-7745-4DEF-9656-58E1475D9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6229468"/>
              </p:ext>
            </p:extLst>
          </p:nvPr>
        </p:nvGraphicFramePr>
        <p:xfrm>
          <a:off x="720435" y="457200"/>
          <a:ext cx="10986655" cy="615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111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BE95F625-F197-46F8-8F12-485469B2C5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204161"/>
              </p:ext>
            </p:extLst>
          </p:nvPr>
        </p:nvGraphicFramePr>
        <p:xfrm>
          <a:off x="471055" y="130629"/>
          <a:ext cx="11139054" cy="672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86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0589ABB-4813-48F6-9A60-9B201804A0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2091520"/>
              </p:ext>
            </p:extLst>
          </p:nvPr>
        </p:nvGraphicFramePr>
        <p:xfrm>
          <a:off x="1088571" y="757627"/>
          <a:ext cx="1008742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556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64613" y="2276874"/>
            <a:ext cx="979376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Mental Health Activities </a:t>
            </a:r>
          </a:p>
        </p:txBody>
      </p:sp>
    </p:spTree>
    <p:extLst>
      <p:ext uri="{BB962C8B-B14F-4D97-AF65-F5344CB8AC3E}">
        <p14:creationId xmlns:p14="http://schemas.microsoft.com/office/powerpoint/2010/main" val="34922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23A0428-E9A6-4545-B110-46E595232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575984"/>
              </p:ext>
            </p:extLst>
          </p:nvPr>
        </p:nvGraphicFramePr>
        <p:xfrm>
          <a:off x="885371" y="435429"/>
          <a:ext cx="10508343" cy="6037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121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791</Words>
  <Application>Microsoft Office PowerPoint</Application>
  <PresentationFormat>Personnalisé</PresentationFormat>
  <Paragraphs>145</Paragraphs>
  <Slides>24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Office Theme</vt:lpstr>
      <vt:lpstr>Survey on Psychosocial Support and Mental Health Activities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TEN most used tools</vt:lpstr>
      <vt:lpstr>Présentation PowerPoint</vt:lpstr>
      <vt:lpstr>Trainings developed by National Societies</vt:lpstr>
      <vt:lpstr>Trainings developed by National Societies</vt:lpstr>
      <vt:lpstr>Materials developed by National Societies</vt:lpstr>
      <vt:lpstr>Materials developed by National Societies</vt:lpstr>
      <vt:lpstr>Présentation PowerPoint</vt:lpstr>
      <vt:lpstr>Need to design new trainings or tools to tackle a specific aspect of National Societies’ psychosocial and mental health activities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Jeyathesan KULASINGAM</dc:creator>
  <cp:lastModifiedBy>Boucif Salome</cp:lastModifiedBy>
  <cp:revision>32</cp:revision>
  <dcterms:created xsi:type="dcterms:W3CDTF">2017-11-05T11:21:54Z</dcterms:created>
  <dcterms:modified xsi:type="dcterms:W3CDTF">2018-01-02T18:44:39Z</dcterms:modified>
</cp:coreProperties>
</file>