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</p:sldIdLst>
  <p:sldSz cx="9144000" cy="5143500" type="screen16x9"/>
  <p:notesSz cx="6858000" cy="9144000"/>
  <p:embeddedFontLst>
    <p:embeddedFont>
      <p:font typeface="Alfa Slab One" pitchFamily="2" charset="77"/>
      <p:regular r:id="rId10"/>
    </p:embeddedFont>
    <p:embeddedFont>
      <p:font typeface="Gill Sans" panose="020B0502020104020203" pitchFamily="34" charset="-79"/>
      <p:regular r:id="rId11"/>
      <p:bold r:id="rId12"/>
    </p:embeddedFon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ExtraBold" panose="020F0502020204030204" pitchFamily="34" charset="0"/>
      <p:bold r:id="rId17"/>
      <p:italic r:id="rId18"/>
      <p:boldItalic r:id="rId19"/>
    </p:embeddedFont>
    <p:embeddedFont>
      <p:font typeface="Proxima Nova" panose="02000506030000020004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jzuNXpXOXTXRuZncF1nar3est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9"/>
  </p:normalViewPr>
  <p:slideViewPr>
    <p:cSldViewPr snapToGrid="0">
      <p:cViewPr varScale="1">
        <p:scale>
          <a:sx n="117" d="100"/>
          <a:sy n="117" d="100"/>
        </p:scale>
        <p:origin x="17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978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719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73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311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</a:rPr>
              <a:t>🚨NOTE: to edit this deck, go to File → Make a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9262d3142e_2_11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g19262d3142e_2_117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g19262d3142e_2_11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g19262d3142e_2_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9262d3142e_2_154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19262d3142e_2_154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19262d3142e_2_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262d3142e_2_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CUTIVE SUMMARY_1">
  <p:cSld name="EXECUTIVE SUMMAR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9262d3142e_2_160"/>
          <p:cNvSpPr txBox="1">
            <a:spLocks noGrp="1"/>
          </p:cNvSpPr>
          <p:nvPr>
            <p:ph type="title"/>
          </p:nvPr>
        </p:nvSpPr>
        <p:spPr>
          <a:xfrm>
            <a:off x="387820" y="287385"/>
            <a:ext cx="8368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  <a:defRPr sz="2000" b="1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g19262d3142e_2_160"/>
          <p:cNvSpPr txBox="1">
            <a:spLocks noGrp="1"/>
          </p:cNvSpPr>
          <p:nvPr>
            <p:ph type="body" idx="1"/>
          </p:nvPr>
        </p:nvSpPr>
        <p:spPr>
          <a:xfrm>
            <a:off x="387820" y="692994"/>
            <a:ext cx="83685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9262d3142e_2_122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g19262d3142e_2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9262d3142e_2_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9262d3142e_2_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9262d3142e_2_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9262d3142e_2_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9262d3142e_2_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19262d3142e_2_1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19262d3142e_2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9262d3142e_2_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9262d3142e_2_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9262d3142e_2_13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19262d3142e_2_13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19262d3142e_2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9262d3142e_2_1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19262d3142e_2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9262d3142e_2_144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g19262d3142e_2_14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19262d3142e_2_144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g19262d3142e_2_144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g19262d3142e_2_1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19262d3142e_2_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9262d3142e_2_15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g19262d3142e_2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9262d3142e_2_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g19262d3142e_2_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g19262d3142e_2_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xfrm>
            <a:off x="387820" y="287385"/>
            <a:ext cx="8368363" cy="35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Roboto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Roboto"/>
              <a:buNone/>
            </a:pP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387820" y="692994"/>
            <a:ext cx="8368363" cy="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461223" y="2314510"/>
            <a:ext cx="7485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Gill Sans"/>
                <a:cs typeface="Gill Sans"/>
                <a:sym typeface="Gill Sans"/>
              </a:rPr>
              <a:t>Instrucciones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Gill Sans"/>
                <a:cs typeface="Gill Sans"/>
                <a:sym typeface="Gill Sans"/>
              </a:rPr>
              <a:t>Fechas</a:t>
            </a:r>
            <a:r>
              <a:rPr lang="en" sz="1800" dirty="0">
                <a:solidFill>
                  <a:schemeClr val="dk1"/>
                </a:solidFill>
                <a:latin typeface="Gill Sans"/>
                <a:cs typeface="Gill Sans"/>
                <a:sym typeface="Gill Sans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Gill Sans"/>
                <a:cs typeface="Gill Sans"/>
                <a:sym typeface="Gill Sans"/>
              </a:rPr>
              <a:t>limite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Usando</a:t>
            </a:r>
            <a:r>
              <a:rPr lang="en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objetivos</a:t>
            </a:r>
            <a:r>
              <a:rPr lang="en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S.M.A.R.T. (</a:t>
            </a: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Especificos,Medibles</a:t>
            </a:r>
            <a:r>
              <a:rPr lang="en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alcanzables</a:t>
            </a:r>
            <a:r>
              <a:rPr lang="en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realistas</a:t>
            </a:r>
            <a:r>
              <a:rPr lang="en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y </a:t>
            </a:r>
            <a:r>
              <a:rPr lang="en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oportunos</a:t>
            </a: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dirty="0"/>
          </a:p>
        </p:txBody>
      </p:sp>
      <p:pic>
        <p:nvPicPr>
          <p:cNvPr id="62" name="Google Shape;6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00" y="-121568"/>
            <a:ext cx="8839200" cy="149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272700" y="1598525"/>
            <a:ext cx="8483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Gill Sans"/>
                <a:ea typeface="Gill Sans"/>
                <a:cs typeface="Gill Sans"/>
                <a:sym typeface="Gill Sans"/>
              </a:rPr>
              <a:t>Plan de </a:t>
            </a:r>
            <a:r>
              <a:rPr lang="en" sz="2000" b="1" dirty="0" err="1">
                <a:latin typeface="Gill Sans"/>
                <a:ea typeface="Gill Sans"/>
                <a:cs typeface="Gill Sans"/>
                <a:sym typeface="Gill Sans"/>
              </a:rPr>
              <a:t>acción</a:t>
            </a:r>
            <a:r>
              <a:rPr lang="en" sz="2000" b="1" dirty="0">
                <a:latin typeface="Gill Sans"/>
                <a:ea typeface="Gill Sans"/>
                <a:cs typeface="Gill Sans"/>
                <a:sym typeface="Gill Sans"/>
              </a:rPr>
              <a:t> para las </a:t>
            </a:r>
            <a:r>
              <a:rPr lang="en" sz="2000" b="1" dirty="0" err="1">
                <a:latin typeface="Gill Sans"/>
                <a:ea typeface="Gill Sans"/>
                <a:cs typeface="Gill Sans"/>
                <a:sym typeface="Gill Sans"/>
              </a:rPr>
              <a:t>Sociedades</a:t>
            </a:r>
            <a:r>
              <a:rPr lang="en" sz="2000" b="1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2000" b="1" dirty="0" err="1">
                <a:latin typeface="Gill Sans"/>
                <a:ea typeface="Gill Sans"/>
                <a:cs typeface="Gill Sans"/>
                <a:sym typeface="Gill Sans"/>
              </a:rPr>
              <a:t>Nacionales</a:t>
            </a:r>
            <a:endParaRPr sz="20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54942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PA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escuelas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279067"/>
            <a:ext cx="14613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54942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PA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comerciales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1867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comerciales</a:t>
            </a: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803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672669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PA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estandares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y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quealificaciones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1867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lang="en" sz="1200" b="1" dirty="0">
              <a:solidFill>
                <a:srgbClr val="080B0E"/>
              </a:solidFill>
              <a:latin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estandares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759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4" y="109800"/>
            <a:ext cx="8045675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PA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operaciones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,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Atención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pre-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hospitalaria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y,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Centros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Salud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1867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atec</a:t>
            </a: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. Pre-H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644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4" y="109800"/>
            <a:ext cx="8045675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PA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investigación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y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abogacia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094401"/>
            <a:ext cx="146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Investigación</a:t>
            </a:r>
            <a:endParaRPr lang="en" sz="1200" b="1" dirty="0">
              <a:solidFill>
                <a:srgbClr val="080B0E"/>
              </a:solidFill>
              <a:latin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9108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92550" y="865600"/>
            <a:ext cx="2792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56032" y="2074025"/>
            <a:ext cx="1563300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83924" y="109800"/>
            <a:ext cx="8045675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</a:pP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de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</a:t>
            </a:r>
            <a:r>
              <a:rPr lang="en" b="0" dirty="0" err="1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Educación</a:t>
            </a:r>
            <a:r>
              <a:rPr lang="en" b="0" dirty="0">
                <a:solidFill>
                  <a:srgbClr val="080B0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PA</a:t>
            </a:r>
            <a:endParaRPr b="0" dirty="0">
              <a:solidFill>
                <a:srgbClr val="080B0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90650" y="21874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PA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12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12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375" y="4815825"/>
            <a:ext cx="45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Gill Sans"/>
              <a:buNone/>
            </a:pPr>
            <a:r>
              <a:rPr lang="en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844850" y="4769625"/>
            <a:ext cx="421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9CA5"/>
              </a:buClr>
              <a:buSzPts val="900"/>
              <a:buFont typeface="Gill Sans"/>
              <a:buNone/>
            </a:pPr>
            <a:r>
              <a:rPr lang="en" sz="900" b="1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[COMPANY NAME]</a:t>
            </a:r>
            <a:endParaRPr sz="900" b="1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974150" y="865600"/>
            <a:ext cx="1461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9850" y="865600"/>
            <a:ext cx="15207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144150" y="865603"/>
            <a:ext cx="29073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68849" y="933031"/>
            <a:ext cx="148280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050403" y="933070"/>
            <a:ext cx="127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inicio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19665" y="933031"/>
            <a:ext cx="1563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" sz="8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que se </a:t>
            </a:r>
            <a:r>
              <a:rPr lang="en" sz="8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182965" y="921845"/>
            <a:ext cx="16246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Director del Proyecto: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2550" y="1469900"/>
            <a:ext cx="8958900" cy="5034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68850" y="1535488"/>
            <a:ext cx="2138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100"/>
              <a:buFont typeface="Montserrat"/>
              <a:buNone/>
            </a:pP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Objectivos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" sz="1100" b="1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" sz="1100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100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132526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460623" y="2073325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00375" y="2186734"/>
            <a:ext cx="1461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Educación</a:t>
            </a:r>
            <a:r>
              <a:rPr lang="en" sz="1200" b="1" dirty="0">
                <a:solidFill>
                  <a:srgbClr val="080B0E"/>
                </a:solidFill>
                <a:latin typeface="Montserrat"/>
                <a:sym typeface="Montserrat"/>
              </a:rPr>
              <a:t> de PA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rgbClr val="080B0E"/>
                </a:solidFill>
                <a:latin typeface="Montserrat"/>
                <a:sym typeface="Montserrat"/>
              </a:rPr>
              <a:t>Productos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072821" y="2349423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577840" y="2253107"/>
            <a:ext cx="1270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68850" y="1731638"/>
            <a:ext cx="85191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Simplemente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agregue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Este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totalmente</a:t>
            </a:r>
            <a:r>
              <a:rPr lang="en-GB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editable.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68850" y="1107381"/>
            <a:ext cx="27009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PA 2030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050403" y="1107381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149825" y="28090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 deliverable here</a:t>
            </a:r>
            <a:endParaRPr sz="90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0650" y="2809725"/>
            <a:ext cx="1455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Lista de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aquí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90651" y="347700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124673" y="2073325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400911" y="2253107"/>
            <a:ext cx="1100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r>
              <a:rPr lang="en" sz="1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12467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2467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12467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A4C8B5B-CE1E-ADAA-6684-554EA71893D8}"/>
              </a:ext>
            </a:extLst>
          </p:cNvPr>
          <p:cNvSpPr txBox="1"/>
          <p:nvPr/>
        </p:nvSpPr>
        <p:spPr>
          <a:xfrm>
            <a:off x="4616103" y="1140938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A17D698C-8623-C03E-C951-620CC6FCF5BC}"/>
              </a:ext>
            </a:extLst>
          </p:cNvPr>
          <p:cNvSpPr txBox="1"/>
          <p:nvPr/>
        </p:nvSpPr>
        <p:spPr>
          <a:xfrm>
            <a:off x="6163392" y="1103602"/>
            <a:ext cx="14613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1000"/>
              <a:buFont typeface="Montserrat"/>
              <a:buNone/>
            </a:pP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Este es un </a:t>
            </a:r>
            <a:r>
              <a:rPr lang="en" sz="10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r>
              <a:rPr lang="en" sz="10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7;p2">
            <a:extLst>
              <a:ext uri="{FF2B5EF4-FFF2-40B4-BE49-F238E27FC236}">
                <a16:creationId xmlns:a16="http://schemas.microsoft.com/office/drawing/2014/main" id="{FD096B9D-21B3-C2B5-97C1-415BF54BE2B8}"/>
              </a:ext>
            </a:extLst>
          </p:cNvPr>
          <p:cNvSpPr txBox="1"/>
          <p:nvPr/>
        </p:nvSpPr>
        <p:spPr>
          <a:xfrm>
            <a:off x="456025" y="4168723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7;p2">
            <a:extLst>
              <a:ext uri="{FF2B5EF4-FFF2-40B4-BE49-F238E27FC236}">
                <a16:creationId xmlns:a16="http://schemas.microsoft.com/office/drawing/2014/main" id="{24BEC562-2B15-57A0-453C-C5B35509C40B}"/>
              </a:ext>
            </a:extLst>
          </p:cNvPr>
          <p:cNvSpPr txBox="1"/>
          <p:nvPr/>
        </p:nvSpPr>
        <p:spPr>
          <a:xfrm>
            <a:off x="2132526" y="346401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7;p2">
            <a:extLst>
              <a:ext uri="{FF2B5EF4-FFF2-40B4-BE49-F238E27FC236}">
                <a16:creationId xmlns:a16="http://schemas.microsoft.com/office/drawing/2014/main" id="{187E6955-02E2-B442-074B-42886CB89365}"/>
              </a:ext>
            </a:extLst>
          </p:cNvPr>
          <p:cNvSpPr txBox="1"/>
          <p:nvPr/>
        </p:nvSpPr>
        <p:spPr>
          <a:xfrm>
            <a:off x="2132526" y="4144482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2D913BEE-09E2-FB37-047A-5EBBA5452ADC}"/>
              </a:ext>
            </a:extLst>
          </p:cNvPr>
          <p:cNvSpPr txBox="1"/>
          <p:nvPr/>
        </p:nvSpPr>
        <p:spPr>
          <a:xfrm>
            <a:off x="3781053" y="277878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2717F916-A6EE-E958-5495-125AF637046C}"/>
              </a:ext>
            </a:extLst>
          </p:cNvPr>
          <p:cNvSpPr txBox="1"/>
          <p:nvPr/>
        </p:nvSpPr>
        <p:spPr>
          <a:xfrm>
            <a:off x="3716768" y="3453659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2">
            <a:extLst>
              <a:ext uri="{FF2B5EF4-FFF2-40B4-BE49-F238E27FC236}">
                <a16:creationId xmlns:a16="http://schemas.microsoft.com/office/drawing/2014/main" id="{8D2D1E80-33B2-FD6D-5C0D-287A66523313}"/>
              </a:ext>
            </a:extLst>
          </p:cNvPr>
          <p:cNvSpPr txBox="1"/>
          <p:nvPr/>
        </p:nvSpPr>
        <p:spPr>
          <a:xfrm>
            <a:off x="3796562" y="4162566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7;p2">
            <a:extLst>
              <a:ext uri="{FF2B5EF4-FFF2-40B4-BE49-F238E27FC236}">
                <a16:creationId xmlns:a16="http://schemas.microsoft.com/office/drawing/2014/main" id="{122287C5-2088-B08B-12DB-46A2B0574FB2}"/>
              </a:ext>
            </a:extLst>
          </p:cNvPr>
          <p:cNvSpPr txBox="1"/>
          <p:nvPr/>
        </p:nvSpPr>
        <p:spPr>
          <a:xfrm>
            <a:off x="5455315" y="2751980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7;p2">
            <a:extLst>
              <a:ext uri="{FF2B5EF4-FFF2-40B4-BE49-F238E27FC236}">
                <a16:creationId xmlns:a16="http://schemas.microsoft.com/office/drawing/2014/main" id="{04213910-FC3E-EB1F-8395-7D36A20F979F}"/>
              </a:ext>
            </a:extLst>
          </p:cNvPr>
          <p:cNvSpPr txBox="1"/>
          <p:nvPr/>
        </p:nvSpPr>
        <p:spPr>
          <a:xfrm>
            <a:off x="5492634" y="3474131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7;p2">
            <a:extLst>
              <a:ext uri="{FF2B5EF4-FFF2-40B4-BE49-F238E27FC236}">
                <a16:creationId xmlns:a16="http://schemas.microsoft.com/office/drawing/2014/main" id="{6C2BDBB9-59B6-BEA6-B264-C3F93CB3CEC7}"/>
              </a:ext>
            </a:extLst>
          </p:cNvPr>
          <p:cNvSpPr txBox="1"/>
          <p:nvPr/>
        </p:nvSpPr>
        <p:spPr>
          <a:xfrm>
            <a:off x="5479090" y="407426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7;p2">
            <a:extLst>
              <a:ext uri="{FF2B5EF4-FFF2-40B4-BE49-F238E27FC236}">
                <a16:creationId xmlns:a16="http://schemas.microsoft.com/office/drawing/2014/main" id="{719A5589-7361-A475-D7ED-B5C4B0489DB2}"/>
              </a:ext>
            </a:extLst>
          </p:cNvPr>
          <p:cNvSpPr txBox="1"/>
          <p:nvPr/>
        </p:nvSpPr>
        <p:spPr>
          <a:xfrm>
            <a:off x="7157238" y="2758824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7;p2">
            <a:extLst>
              <a:ext uri="{FF2B5EF4-FFF2-40B4-BE49-F238E27FC236}">
                <a16:creationId xmlns:a16="http://schemas.microsoft.com/office/drawing/2014/main" id="{28CBAA75-8128-F350-690E-8BD304A8D4F5}"/>
              </a:ext>
            </a:extLst>
          </p:cNvPr>
          <p:cNvSpPr txBox="1"/>
          <p:nvPr/>
        </p:nvSpPr>
        <p:spPr>
          <a:xfrm>
            <a:off x="7158686" y="3451058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7;p2">
            <a:extLst>
              <a:ext uri="{FF2B5EF4-FFF2-40B4-BE49-F238E27FC236}">
                <a16:creationId xmlns:a16="http://schemas.microsoft.com/office/drawing/2014/main" id="{23AB0F17-7BA4-9940-BE27-08F1EDBD2F2E}"/>
              </a:ext>
            </a:extLst>
          </p:cNvPr>
          <p:cNvSpPr txBox="1"/>
          <p:nvPr/>
        </p:nvSpPr>
        <p:spPr>
          <a:xfrm>
            <a:off x="7157238" y="4104145"/>
            <a:ext cx="145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B0E"/>
              </a:buClr>
              <a:buSzPts val="900"/>
              <a:buFont typeface="Montserrat"/>
              <a:buNone/>
            </a:pP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Ud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implemente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escribira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quí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propio</a:t>
            </a:r>
            <a:r>
              <a:rPr lang="en" sz="900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900" dirty="0" err="1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900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049489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Macintosh PowerPoint</Application>
  <PresentationFormat>On-screen Show (16:9)</PresentationFormat>
  <Paragraphs>219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Gill Sans</vt:lpstr>
      <vt:lpstr>Arial</vt:lpstr>
      <vt:lpstr>Montserrat</vt:lpstr>
      <vt:lpstr>Montserrat ExtraBold</vt:lpstr>
      <vt:lpstr>Roboto</vt:lpstr>
      <vt:lpstr>Alfa Slab One</vt:lpstr>
      <vt:lpstr>Proxima Nova</vt:lpstr>
      <vt:lpstr>Gameday</vt:lpstr>
      <vt:lpstr> </vt:lpstr>
      <vt:lpstr>Plan de Acción – PA en escuelas</vt:lpstr>
      <vt:lpstr>Plan de Acción – PA comerciales</vt:lpstr>
      <vt:lpstr>Plan de Acción – PA estandares y quealificaciones</vt:lpstr>
      <vt:lpstr>Plan de Acción – PA en operaciones, Atención pre-hospitalaria y, Centros de Salud</vt:lpstr>
      <vt:lpstr>Plan de Acción – PA en investigación y abogacia</vt:lpstr>
      <vt:lpstr>Plan de Acción – Educación de 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Ryan, Stacey A</dc:creator>
  <cp:lastModifiedBy>greisy trejo</cp:lastModifiedBy>
  <cp:revision>1</cp:revision>
  <dcterms:modified xsi:type="dcterms:W3CDTF">2023-01-12T11:39:59Z</dcterms:modified>
</cp:coreProperties>
</file>