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10"/>
    </p:embeddedFont>
    <p:embeddedFont>
      <p:font typeface="Proxima Nova" panose="020B0604020202020204" charset="0"/>
      <p:regular r:id="rId11"/>
      <p:bold r:id="rId12"/>
      <p:italic r:id="rId13"/>
      <p:boldItalic r:id="rId14"/>
    </p:embeddedFont>
    <p:embeddedFont>
      <p:font typeface="Montserrat ExtraBold" panose="020B0604020202020204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604020202020204" charset="0"/>
      <p:regular r:id="rId21"/>
      <p:bold r:id="rId22"/>
    </p:embeddedFont>
    <p:embeddedFont>
      <p:font typeface="Alfa Slab One" panose="020B0604020202020204" charset="0"/>
      <p:regular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Montserrat" panose="00000500000000000000" pitchFamily="50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jzuNXpXOXTXRuZncF1nar3est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Sample Action Plan Template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579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Sample Action Plan Template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473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Sample Action Plan Template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572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Sample Action Plan Template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327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Sample Action Plan Template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06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005eba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6005eba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Sample Action Plan Template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149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19262d3142e_2_11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g19262d3142e_2_117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g19262d3142e_2_117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g19262d3142e_2_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9262d3142e_2_154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g19262d3142e_2_154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19262d3142e_2_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262d3142e_2_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CUTIVE SUMMARY_1">
  <p:cSld name="EXECUTIVE SUMMAR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9262d3142e_2_160"/>
          <p:cNvSpPr txBox="1">
            <a:spLocks noGrp="1"/>
          </p:cNvSpPr>
          <p:nvPr>
            <p:ph type="title"/>
          </p:nvPr>
        </p:nvSpPr>
        <p:spPr>
          <a:xfrm>
            <a:off x="387820" y="287385"/>
            <a:ext cx="8368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Roboto"/>
              <a:buNone/>
              <a:defRPr sz="2000" b="1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g19262d3142e_2_160"/>
          <p:cNvSpPr txBox="1">
            <a:spLocks noGrp="1"/>
          </p:cNvSpPr>
          <p:nvPr>
            <p:ph type="body" idx="1"/>
          </p:nvPr>
        </p:nvSpPr>
        <p:spPr>
          <a:xfrm>
            <a:off x="387820" y="692994"/>
            <a:ext cx="83685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9262d3142e_2_122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g19262d3142e_2_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9262d3142e_2_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9262d3142e_2_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19262d3142e_2_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9262d3142e_2_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9262d3142e_2_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19262d3142e_2_1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19262d3142e_2_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9262d3142e_2_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9262d3142e_2_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9262d3142e_2_13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g19262d3142e_2_13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19262d3142e_2_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9262d3142e_2_14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19262d3142e_2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9262d3142e_2_144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g19262d3142e_2_14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19262d3142e_2_144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g19262d3142e_2_144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g19262d3142e_2_1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19262d3142e_2_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9262d3142e_2_15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g19262d3142e_2_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9262d3142e_2_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g19262d3142e_2_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g19262d3142e_2_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title"/>
          </p:nvPr>
        </p:nvSpPr>
        <p:spPr>
          <a:xfrm>
            <a:off x="387820" y="287385"/>
            <a:ext cx="8368363" cy="35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Roboto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Roboto"/>
              <a:buNone/>
            </a:pP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387820" y="692994"/>
            <a:ext cx="8368363" cy="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20000"/>
              </a:lnSpc>
              <a:spcBef>
                <a:spcPts val="210"/>
              </a:spcBef>
              <a:spcAft>
                <a:spcPts val="0"/>
              </a:spcAft>
              <a:buClr>
                <a:srgbClr val="929292"/>
              </a:buClr>
              <a:buSzPts val="1050"/>
              <a:buFont typeface="Arial"/>
              <a:buNone/>
            </a:pP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461223" y="2314510"/>
            <a:ext cx="7485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الاتجاهات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الجداول الزمنية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استخدام أهداف </a:t>
            </a:r>
            <a:r>
              <a:rPr lang="a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fr-F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a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</a:t>
            </a:r>
            <a:r>
              <a:rPr lang="fr-FR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a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lang="fr-F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a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lang="fr-F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a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</a:t>
            </a:r>
            <a:r>
              <a:rPr lang="fr-FR" sz="1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</p:txBody>
      </p:sp>
      <p:pic>
        <p:nvPicPr>
          <p:cNvPr id="62" name="Google Shape;62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" y="22389"/>
            <a:ext cx="8839200" cy="149087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272700" y="1598525"/>
            <a:ext cx="848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dirty="0">
                <a:latin typeface="Gill Sans"/>
                <a:ea typeface="Gill Sans"/>
                <a:cs typeface="Gill Sans"/>
                <a:sym typeface="Gill Sans"/>
              </a:rPr>
              <a:t>خطة العمل للجمعيات الوطنية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92550" y="865600"/>
            <a:ext cx="2792700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7124612" y="2097885"/>
            <a:ext cx="1729456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8613488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r" rtl="1"/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خطة العمل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–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الإسعافات الأولية في المدارس</a:t>
            </a:r>
            <a:endParaRPr b="0" dirty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7226598" y="2179504"/>
            <a:ext cx="1570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 rtl="1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الإسعافات الأولية في </a:t>
            </a:r>
            <a:r>
              <a:rPr lang="ar-EG" sz="120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المدارس</a:t>
            </a:r>
          </a:p>
          <a:p>
            <a:pPr lvl="0" algn="ctr" rtl="1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الأهداف</a:t>
            </a:r>
            <a:endParaRPr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65375" y="4815825"/>
            <a:ext cx="45542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hlink"/>
              </a:buClr>
              <a:buSzPts val="800"/>
            </a:pPr>
            <a:r>
              <a:rPr lang="en-US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4844850" y="4769625"/>
            <a:ext cx="421582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959CA5"/>
              </a:buClr>
              <a:buSzPts val="1200"/>
            </a:pPr>
            <a:r>
              <a:rPr lang="ar-EG" sz="900" b="1" dirty="0" err="1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إسم</a:t>
            </a:r>
            <a:r>
              <a:rPr lang="ar-EG" sz="900" b="1" dirty="0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 الجمعية الوطنية</a:t>
            </a:r>
            <a:endParaRPr sz="900" b="1" dirty="0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2974150" y="865600"/>
            <a:ext cx="14613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4539850" y="865600"/>
            <a:ext cx="15207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6144150" y="865603"/>
            <a:ext cx="29072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7906262" y="904672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اسم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853006" y="949988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البدء: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3048818" y="921732"/>
            <a:ext cx="15633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الاكتمال: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744760" y="879394"/>
            <a:ext cx="23831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مدير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92550" y="1469900"/>
            <a:ext cx="89588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6659237" y="1527789"/>
            <a:ext cx="21381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r" rtl="1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أهداف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5460563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2132526" y="2058500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5511563" y="2159690"/>
            <a:ext cx="1512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الإسعافات الأولية في </a:t>
            </a:r>
            <a:r>
              <a:rPr lang="ar-EG" sz="120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المدارس</a:t>
            </a:r>
          </a:p>
          <a:p>
            <a:pPr lvl="0" algn="ctr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المخرجات</a:t>
            </a:r>
            <a:endParaRPr lang="ar-EG"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4072824" y="2253039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خطوات العمل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2237175" y="2267556"/>
            <a:ext cx="12705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الجهات المعنية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6213128" y="1099079"/>
            <a:ext cx="2700900" cy="19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080B0E"/>
              </a:buClr>
              <a:buSzPts val="1300"/>
            </a:pPr>
            <a:r>
              <a:rPr lang="ar-EG" sz="975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رؤية الإسعافات الأولية 2030</a:t>
            </a:r>
            <a:endParaRPr sz="975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461567" y="2064887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732325" y="2205912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المسئول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7124672" y="2768672"/>
            <a:ext cx="1729395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7124673" y="3464032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7124673" y="4113097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86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92550" y="865600"/>
            <a:ext cx="2792700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7124612" y="2097885"/>
            <a:ext cx="1729456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8613488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r" rtl="1"/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خطة العمل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–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الإسعافات الأولية التجارية</a:t>
            </a:r>
            <a:endParaRPr b="0" dirty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7226598" y="2179504"/>
            <a:ext cx="1570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 rtl="1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الإسعافات الأولية </a:t>
            </a:r>
            <a:r>
              <a:rPr lang="ar-EG" sz="120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التجارية</a:t>
            </a:r>
          </a:p>
          <a:p>
            <a:pPr lvl="0" algn="ctr" rtl="1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الأهداف</a:t>
            </a:r>
            <a:endParaRPr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65375" y="4815825"/>
            <a:ext cx="45542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hlink"/>
              </a:buClr>
              <a:buSzPts val="800"/>
            </a:pPr>
            <a:r>
              <a:rPr lang="en-US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4844850" y="4769625"/>
            <a:ext cx="421582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959CA5"/>
              </a:buClr>
              <a:buSzPts val="1200"/>
            </a:pPr>
            <a:r>
              <a:rPr lang="ar-EG" sz="900" b="1" dirty="0" err="1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إسم</a:t>
            </a:r>
            <a:r>
              <a:rPr lang="ar-EG" sz="900" b="1" dirty="0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 الجمعية الوطنية</a:t>
            </a:r>
            <a:endParaRPr sz="900" b="1" dirty="0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2974150" y="865600"/>
            <a:ext cx="14613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4539850" y="865600"/>
            <a:ext cx="15207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6144150" y="865603"/>
            <a:ext cx="29072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7906262" y="904672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اسم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853006" y="949988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البدء: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3048818" y="921732"/>
            <a:ext cx="15633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الاكتمال: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744760" y="879394"/>
            <a:ext cx="23831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مدير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92550" y="1469900"/>
            <a:ext cx="89588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6659237" y="1527789"/>
            <a:ext cx="21381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r" rtl="1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أهداف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5460563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2132526" y="2058500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5511563" y="2159690"/>
            <a:ext cx="1512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الإسعافات الأولية </a:t>
            </a:r>
            <a:r>
              <a:rPr lang="ar-EG" sz="120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التجارية</a:t>
            </a:r>
          </a:p>
          <a:p>
            <a:pPr lvl="0" algn="ctr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المخرجات</a:t>
            </a:r>
            <a:endParaRPr lang="ar-EG"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4072824" y="2253039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خطوات العمل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2237175" y="2267556"/>
            <a:ext cx="12705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الجهات المعنية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6213128" y="1099079"/>
            <a:ext cx="2700900" cy="19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080B0E"/>
              </a:buClr>
              <a:buSzPts val="1300"/>
            </a:pPr>
            <a:r>
              <a:rPr lang="ar-EG" sz="975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رؤية الإسعافات الأولية 2030</a:t>
            </a:r>
            <a:endParaRPr sz="975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461567" y="2064887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732325" y="2205912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المسئول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7124672" y="2768672"/>
            <a:ext cx="1729395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7124673" y="3464032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7124673" y="4113097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35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92550" y="865600"/>
            <a:ext cx="2792700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7124612" y="2097885"/>
            <a:ext cx="1847494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8613488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r" rtl="1"/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خطة العمل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–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معايير و مؤهلات الإسعافات الأولية</a:t>
            </a:r>
            <a:endParaRPr b="0" dirty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7147328" y="2200319"/>
            <a:ext cx="182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 rtl="1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معايير و مؤهلات الإسعافات </a:t>
            </a:r>
            <a:r>
              <a:rPr lang="ar-EG" sz="120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الأولية</a:t>
            </a:r>
          </a:p>
          <a:p>
            <a:pPr lvl="0" algn="ctr" rtl="1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الأهداف</a:t>
            </a:r>
            <a:endParaRPr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65375" y="4815825"/>
            <a:ext cx="45542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hlink"/>
              </a:buClr>
              <a:buSzPts val="800"/>
            </a:pPr>
            <a:r>
              <a:rPr lang="en-US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4844850" y="4769625"/>
            <a:ext cx="421582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959CA5"/>
              </a:buClr>
              <a:buSzPts val="1200"/>
            </a:pPr>
            <a:r>
              <a:rPr lang="ar-EG" sz="900" b="1" dirty="0" err="1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إسم</a:t>
            </a:r>
            <a:r>
              <a:rPr lang="ar-EG" sz="900" b="1" dirty="0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 الجمعية الوطنية</a:t>
            </a:r>
            <a:endParaRPr sz="900" b="1" dirty="0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2974150" y="865600"/>
            <a:ext cx="14613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4539850" y="865600"/>
            <a:ext cx="15207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6144150" y="865603"/>
            <a:ext cx="29072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7906262" y="904672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اسم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853006" y="949988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البدء: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3048818" y="921732"/>
            <a:ext cx="15633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الاكتمال: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744760" y="879394"/>
            <a:ext cx="23831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مدير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92550" y="1469900"/>
            <a:ext cx="89588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6659237" y="1527789"/>
            <a:ext cx="21381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r" rtl="1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أهداف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5196324" y="2073325"/>
            <a:ext cx="1827539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3528375" y="2080558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1860426" y="2052544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5188463" y="2159690"/>
            <a:ext cx="183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معايير و مؤهلات الإسعافات الأولية </a:t>
            </a:r>
            <a:endParaRPr lang="fr-FR" sz="1200" dirty="0" smtClean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lvl="0" algn="ctr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المخرجات</a:t>
            </a:r>
            <a:endParaRPr lang="ar-EG"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3800724" y="2223557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خطوات العمل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1965075" y="2238074"/>
            <a:ext cx="12705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الجهات المعنية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6213128" y="1099079"/>
            <a:ext cx="2700900" cy="19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080B0E"/>
              </a:buClr>
              <a:buSzPts val="1300"/>
            </a:pPr>
            <a:r>
              <a:rPr lang="ar-EG" sz="975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رؤية الإسعافات الأولية 2030</a:t>
            </a:r>
            <a:endParaRPr sz="975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183932" y="273988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183932" y="343524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183925" y="411079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1860426" y="2739190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1860426" y="3434550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1860426" y="408361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3524487" y="273918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3524487" y="343454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3524487" y="410589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5200981" y="2768672"/>
            <a:ext cx="182294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5200981" y="3464032"/>
            <a:ext cx="182294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5200981" y="4113097"/>
            <a:ext cx="182294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200338" y="2078721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460225" y="2176430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المسئول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7124672" y="2768672"/>
            <a:ext cx="184743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7124672" y="3464032"/>
            <a:ext cx="1847433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7124673" y="4113097"/>
            <a:ext cx="184743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847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92550" y="865600"/>
            <a:ext cx="2792700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7124612" y="2097885"/>
            <a:ext cx="1729456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8613488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r" rtl="1"/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خطة العمل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–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الإسعافات الأولية والرعاية في حالات </a:t>
            </a:r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الطوارئ قبل الدخول إلى المستشفى</a:t>
            </a:r>
            <a:endParaRPr b="0" dirty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7226598" y="2271837"/>
            <a:ext cx="157081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 rtl="1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الأهداف</a:t>
            </a:r>
            <a:endParaRPr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65375" y="4815825"/>
            <a:ext cx="45542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hlink"/>
              </a:buClr>
              <a:buSzPts val="800"/>
            </a:pPr>
            <a:r>
              <a:rPr lang="en-US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4844850" y="4769625"/>
            <a:ext cx="421582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959CA5"/>
              </a:buClr>
              <a:buSzPts val="1200"/>
            </a:pPr>
            <a:r>
              <a:rPr lang="ar-EG" sz="900" b="1" dirty="0" err="1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إسم</a:t>
            </a:r>
            <a:r>
              <a:rPr lang="ar-EG" sz="900" b="1" dirty="0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 الجمعية الوطنية</a:t>
            </a:r>
            <a:endParaRPr sz="900" b="1" dirty="0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2974150" y="865600"/>
            <a:ext cx="14613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4539850" y="865600"/>
            <a:ext cx="15207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6144150" y="865603"/>
            <a:ext cx="29072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7906262" y="904672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اسم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853006" y="949988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البدء: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3048818" y="921732"/>
            <a:ext cx="15633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الاكتمال: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744760" y="879394"/>
            <a:ext cx="23831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مدير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92550" y="1469900"/>
            <a:ext cx="89588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6659237" y="1527789"/>
            <a:ext cx="21381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r" rtl="1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أهداف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5460563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2132526" y="2058500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5511563" y="2252023"/>
            <a:ext cx="15123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المخرجات</a:t>
            </a:r>
            <a:endParaRPr lang="ar-EG"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4072824" y="2253039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خطوات العمل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2237175" y="2267556"/>
            <a:ext cx="12705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الجهات المعنية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6213128" y="1099079"/>
            <a:ext cx="2700900" cy="19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080B0E"/>
              </a:buClr>
              <a:buSzPts val="1300"/>
            </a:pPr>
            <a:r>
              <a:rPr lang="ar-EG" sz="975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رؤية الإسعافات الأولية 2030</a:t>
            </a:r>
            <a:endParaRPr sz="975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461567" y="2064887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732325" y="2205912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المسئول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7124672" y="2768672"/>
            <a:ext cx="1729395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7124673" y="3464032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7124673" y="4113097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82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92550" y="865600"/>
            <a:ext cx="2792700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7124612" y="2097885"/>
            <a:ext cx="1847494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8613488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r" rtl="1"/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خطة العمل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– </a:t>
            </a:r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البحوث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والأدلة والمناصرة</a:t>
            </a:r>
            <a:endParaRPr b="0" dirty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7147328" y="2200319"/>
            <a:ext cx="182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 rtl="1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البحوث </a:t>
            </a: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والأدلة والمناصرة </a:t>
            </a:r>
            <a:endParaRPr lang="ar-EG" sz="1200" dirty="0" smtClean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lvl="0" algn="ctr" rtl="1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الأهداف</a:t>
            </a:r>
            <a:endParaRPr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65375" y="4815825"/>
            <a:ext cx="45542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hlink"/>
              </a:buClr>
              <a:buSzPts val="800"/>
            </a:pPr>
            <a:r>
              <a:rPr lang="en-US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4844850" y="4769625"/>
            <a:ext cx="421582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959CA5"/>
              </a:buClr>
              <a:buSzPts val="1200"/>
            </a:pPr>
            <a:r>
              <a:rPr lang="ar-EG" sz="900" b="1" dirty="0" err="1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إسم</a:t>
            </a:r>
            <a:r>
              <a:rPr lang="ar-EG" sz="900" b="1" dirty="0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 الجمعية الوطنية</a:t>
            </a:r>
            <a:endParaRPr sz="900" b="1" dirty="0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2974150" y="865600"/>
            <a:ext cx="14613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4539850" y="865600"/>
            <a:ext cx="15207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6144150" y="865603"/>
            <a:ext cx="29072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7906262" y="904672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اسم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853006" y="949988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البدء: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3048818" y="921732"/>
            <a:ext cx="15633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الاكتمال: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744760" y="879394"/>
            <a:ext cx="23831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مدير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92550" y="1469900"/>
            <a:ext cx="89588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6659237" y="1527789"/>
            <a:ext cx="21381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r" rtl="1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أهداف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5196324" y="2073325"/>
            <a:ext cx="1827539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3528375" y="2080558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1860426" y="2052544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5188463" y="2159690"/>
            <a:ext cx="183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البحوث </a:t>
            </a: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والأدلة والمناصرة</a:t>
            </a:r>
            <a:r>
              <a:rPr lang="ar-EG" sz="120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</a:t>
            </a:r>
            <a:endParaRPr lang="fr-FR" sz="1200" dirty="0" smtClean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lvl="0" algn="ctr">
              <a:buClr>
                <a:srgbClr val="080B0E"/>
              </a:buClr>
              <a:buSzPts val="1600"/>
            </a:pP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المخرجات</a:t>
            </a:r>
            <a:endParaRPr lang="ar-EG"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3800724" y="2223557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خطوات العمل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1965075" y="2238074"/>
            <a:ext cx="12705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الجهات المعنية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6213128" y="1099079"/>
            <a:ext cx="2700900" cy="19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080B0E"/>
              </a:buClr>
              <a:buSzPts val="1300"/>
            </a:pPr>
            <a:r>
              <a:rPr lang="ar-EG" sz="975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رؤية الإسعافات الأولية 2030</a:t>
            </a:r>
            <a:endParaRPr sz="975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183932" y="273988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183932" y="343524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183925" y="411079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1860426" y="2739190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1860426" y="3434550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1860426" y="408361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3524487" y="273918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3524487" y="343454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3524487" y="4105893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5200981" y="2768672"/>
            <a:ext cx="182294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5200981" y="3464032"/>
            <a:ext cx="182294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5200981" y="4113097"/>
            <a:ext cx="182294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200338" y="2078721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460225" y="2176430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المسئول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7124672" y="2768672"/>
            <a:ext cx="184743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7124672" y="3464032"/>
            <a:ext cx="1847433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7124673" y="4113097"/>
            <a:ext cx="1847432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635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6005eba2b7_0_0"/>
          <p:cNvSpPr/>
          <p:nvPr/>
        </p:nvSpPr>
        <p:spPr>
          <a:xfrm>
            <a:off x="92550" y="865600"/>
            <a:ext cx="2792700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g16005eba2b7_0_0"/>
          <p:cNvSpPr/>
          <p:nvPr/>
        </p:nvSpPr>
        <p:spPr>
          <a:xfrm>
            <a:off x="0" y="0"/>
            <a:ext cx="9144000" cy="5742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g16005eba2b7_0_0"/>
          <p:cNvSpPr/>
          <p:nvPr/>
        </p:nvSpPr>
        <p:spPr>
          <a:xfrm>
            <a:off x="7124612" y="2097885"/>
            <a:ext cx="1729456" cy="574200"/>
          </a:xfrm>
          <a:prstGeom prst="rect">
            <a:avLst/>
          </a:prstGeom>
          <a:solidFill>
            <a:srgbClr val="4B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g16005eba2b7_0_0"/>
          <p:cNvSpPr txBox="1">
            <a:spLocks noGrp="1"/>
          </p:cNvSpPr>
          <p:nvPr>
            <p:ph type="title"/>
          </p:nvPr>
        </p:nvSpPr>
        <p:spPr>
          <a:xfrm>
            <a:off x="183925" y="109800"/>
            <a:ext cx="8613488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r" rtl="1"/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خطة العمل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– </a:t>
            </a:r>
            <a:r>
              <a:rPr lang="ar-EG" b="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تعليم </a:t>
            </a:r>
            <a:r>
              <a:rPr lang="ar-EG" b="0" dirty="0" smtClean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الإسعافات الأولية</a:t>
            </a:r>
            <a:endParaRPr b="0" dirty="0">
              <a:solidFill>
                <a:schemeClr val="tx2">
                  <a:lumMod val="1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 ExtraBold"/>
            </a:endParaRPr>
          </a:p>
        </p:txBody>
      </p:sp>
      <p:sp>
        <p:nvSpPr>
          <p:cNvPr id="461" name="Google Shape;461;g16005eba2b7_0_0"/>
          <p:cNvSpPr txBox="1"/>
          <p:nvPr/>
        </p:nvSpPr>
        <p:spPr>
          <a:xfrm>
            <a:off x="7226598" y="2179504"/>
            <a:ext cx="1570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 rtl="1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تعليم </a:t>
            </a: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الإسعافات الأولية </a:t>
            </a: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الأهداف</a:t>
            </a:r>
            <a:endParaRPr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62" name="Google Shape;462;g16005eba2b7_0_0"/>
          <p:cNvSpPr txBox="1"/>
          <p:nvPr/>
        </p:nvSpPr>
        <p:spPr>
          <a:xfrm>
            <a:off x="65375" y="4815825"/>
            <a:ext cx="45542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hlink"/>
              </a:buClr>
              <a:buSzPts val="800"/>
            </a:pPr>
            <a:r>
              <a:rPr lang="en-US" sz="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CC-BY 2022 with attribution link to https://www.getguru.com/templates/project-communication-plan-template/</a:t>
            </a:r>
            <a:endParaRPr sz="600">
              <a:solidFill>
                <a:srgbClr val="B0C0C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g16005eba2b7_0_0"/>
          <p:cNvSpPr txBox="1"/>
          <p:nvPr/>
        </p:nvSpPr>
        <p:spPr>
          <a:xfrm>
            <a:off x="4844850" y="4769625"/>
            <a:ext cx="421582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959CA5"/>
              </a:buClr>
              <a:buSzPts val="1200"/>
            </a:pPr>
            <a:r>
              <a:rPr lang="ar-EG" sz="900" b="1" dirty="0" err="1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إسم</a:t>
            </a:r>
            <a:r>
              <a:rPr lang="ar-EG" sz="900" b="1" dirty="0" smtClean="0">
                <a:solidFill>
                  <a:srgbClr val="959CA5"/>
                </a:solidFill>
                <a:latin typeface="Gill Sans"/>
                <a:ea typeface="Gill Sans"/>
                <a:cs typeface="Gill Sans"/>
                <a:sym typeface="Gill Sans"/>
              </a:rPr>
              <a:t> الجمعية الوطنية</a:t>
            </a:r>
            <a:endParaRPr sz="900" b="1" dirty="0">
              <a:solidFill>
                <a:srgbClr val="959C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g16005eba2b7_0_0"/>
          <p:cNvSpPr/>
          <p:nvPr/>
        </p:nvSpPr>
        <p:spPr>
          <a:xfrm>
            <a:off x="2974150" y="865600"/>
            <a:ext cx="14613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g16005eba2b7_0_0"/>
          <p:cNvSpPr/>
          <p:nvPr/>
        </p:nvSpPr>
        <p:spPr>
          <a:xfrm>
            <a:off x="4539850" y="865600"/>
            <a:ext cx="152077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g16005eba2b7_0_0"/>
          <p:cNvSpPr/>
          <p:nvPr/>
        </p:nvSpPr>
        <p:spPr>
          <a:xfrm>
            <a:off x="6144150" y="865603"/>
            <a:ext cx="29072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g16005eba2b7_0_0"/>
          <p:cNvSpPr txBox="1"/>
          <p:nvPr/>
        </p:nvSpPr>
        <p:spPr>
          <a:xfrm>
            <a:off x="7906262" y="904672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اسم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6005eba2b7_0_0"/>
          <p:cNvSpPr txBox="1"/>
          <p:nvPr/>
        </p:nvSpPr>
        <p:spPr>
          <a:xfrm>
            <a:off x="4853006" y="949988"/>
            <a:ext cx="127012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البدء: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16005eba2b7_0_0"/>
          <p:cNvSpPr txBox="1"/>
          <p:nvPr/>
        </p:nvSpPr>
        <p:spPr>
          <a:xfrm>
            <a:off x="3048818" y="921732"/>
            <a:ext cx="15633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تاريخ الاكتمال: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16005eba2b7_0_0"/>
          <p:cNvSpPr txBox="1"/>
          <p:nvPr/>
        </p:nvSpPr>
        <p:spPr>
          <a:xfrm>
            <a:off x="744760" y="879394"/>
            <a:ext cx="238313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مدير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6005eba2b7_0_0"/>
          <p:cNvSpPr/>
          <p:nvPr/>
        </p:nvSpPr>
        <p:spPr>
          <a:xfrm>
            <a:off x="92550" y="1469900"/>
            <a:ext cx="8958825" cy="503325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g16005eba2b7_0_0"/>
          <p:cNvSpPr txBox="1"/>
          <p:nvPr/>
        </p:nvSpPr>
        <p:spPr>
          <a:xfrm>
            <a:off x="6659237" y="1527789"/>
            <a:ext cx="21381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r" rtl="1">
              <a:buClr>
                <a:srgbClr val="080B0E"/>
              </a:buClr>
              <a:buSzPts val="1500"/>
            </a:pPr>
            <a:r>
              <a:rPr lang="ar-EG" sz="1125" b="1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أهداف المشروع:</a:t>
            </a:r>
            <a:endParaRPr sz="1125" b="1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6005eba2b7_0_0"/>
          <p:cNvSpPr/>
          <p:nvPr/>
        </p:nvSpPr>
        <p:spPr>
          <a:xfrm>
            <a:off x="5460563" y="2073325"/>
            <a:ext cx="1563300" cy="574200"/>
          </a:xfrm>
          <a:prstGeom prst="rect">
            <a:avLst/>
          </a:prstGeom>
          <a:solidFill>
            <a:srgbClr val="FFE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g16005eba2b7_0_0"/>
          <p:cNvSpPr/>
          <p:nvPr/>
        </p:nvSpPr>
        <p:spPr>
          <a:xfrm>
            <a:off x="3796587" y="2073325"/>
            <a:ext cx="1563300" cy="574200"/>
          </a:xfrm>
          <a:prstGeom prst="rect">
            <a:avLst/>
          </a:prstGeom>
          <a:solidFill>
            <a:srgbClr val="A63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rgbClr val="F2196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g16005eba2b7_0_0"/>
          <p:cNvSpPr/>
          <p:nvPr/>
        </p:nvSpPr>
        <p:spPr>
          <a:xfrm>
            <a:off x="2132526" y="2058500"/>
            <a:ext cx="1563300" cy="574200"/>
          </a:xfrm>
          <a:prstGeom prst="rect">
            <a:avLst/>
          </a:prstGeom>
          <a:solidFill>
            <a:srgbClr val="F21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g16005eba2b7_0_0"/>
          <p:cNvSpPr txBox="1"/>
          <p:nvPr/>
        </p:nvSpPr>
        <p:spPr>
          <a:xfrm>
            <a:off x="5511563" y="2159690"/>
            <a:ext cx="1512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buClr>
                <a:srgbClr val="080B0E"/>
              </a:buClr>
              <a:buSzPts val="1600"/>
            </a:pP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تعليم </a:t>
            </a:r>
            <a:r>
              <a:rPr lang="ar-EG" sz="1200" dirty="0">
                <a:solidFill>
                  <a:schemeClr val="tx2">
                    <a:lumMod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 ExtraBold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الإسعافات الأولية </a:t>
            </a:r>
            <a:r>
              <a:rPr lang="ar-EG" sz="1200" b="1" dirty="0" smtClean="0">
                <a:solidFill>
                  <a:srgbClr val="080B0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المخرجات</a:t>
            </a:r>
            <a:endParaRPr lang="ar-EG" sz="1200" b="1" dirty="0">
              <a:solidFill>
                <a:srgbClr val="080B0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7" name="Google Shape;477;g16005eba2b7_0_0"/>
          <p:cNvSpPr txBox="1"/>
          <p:nvPr/>
        </p:nvSpPr>
        <p:spPr>
          <a:xfrm>
            <a:off x="4072824" y="2253039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خطوات العمل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78" name="Google Shape;478;g16005eba2b7_0_0"/>
          <p:cNvSpPr txBox="1"/>
          <p:nvPr/>
        </p:nvSpPr>
        <p:spPr>
          <a:xfrm>
            <a:off x="2237175" y="2267556"/>
            <a:ext cx="12705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الجهات المعنية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480" name="Google Shape;480;g16005eba2b7_0_0"/>
          <p:cNvSpPr txBox="1"/>
          <p:nvPr/>
        </p:nvSpPr>
        <p:spPr>
          <a:xfrm>
            <a:off x="6213128" y="1099079"/>
            <a:ext cx="2700900" cy="19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080B0E"/>
              </a:buClr>
              <a:buSzPts val="1300"/>
            </a:pPr>
            <a:r>
              <a:rPr lang="ar-EG" sz="975" dirty="0">
                <a:solidFill>
                  <a:srgbClr val="080B0E"/>
                </a:solidFill>
                <a:latin typeface="Montserrat"/>
                <a:ea typeface="Montserrat"/>
                <a:cs typeface="Montserrat"/>
                <a:sym typeface="Montserrat"/>
              </a:rPr>
              <a:t>رؤية الإسعافات الأولية 2030</a:t>
            </a:r>
            <a:endParaRPr sz="975" dirty="0">
              <a:solidFill>
                <a:srgbClr val="080B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16005eba2b7_0_0"/>
          <p:cNvSpPr/>
          <p:nvPr/>
        </p:nvSpPr>
        <p:spPr>
          <a:xfrm>
            <a:off x="456032" y="27693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g16005eba2b7_0_0"/>
          <p:cNvSpPr/>
          <p:nvPr/>
        </p:nvSpPr>
        <p:spPr>
          <a:xfrm>
            <a:off x="456032" y="34647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g16005eba2b7_0_0"/>
          <p:cNvSpPr/>
          <p:nvPr/>
        </p:nvSpPr>
        <p:spPr>
          <a:xfrm>
            <a:off x="456025" y="41402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g16005eba2b7_0_0"/>
          <p:cNvSpPr/>
          <p:nvPr/>
        </p:nvSpPr>
        <p:spPr>
          <a:xfrm>
            <a:off x="2132526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g16005eba2b7_0_0"/>
          <p:cNvSpPr/>
          <p:nvPr/>
        </p:nvSpPr>
        <p:spPr>
          <a:xfrm>
            <a:off x="2132526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g16005eba2b7_0_0"/>
          <p:cNvSpPr/>
          <p:nvPr/>
        </p:nvSpPr>
        <p:spPr>
          <a:xfrm>
            <a:off x="2132526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g16005eba2b7_0_0"/>
          <p:cNvSpPr/>
          <p:nvPr/>
        </p:nvSpPr>
        <p:spPr>
          <a:xfrm>
            <a:off x="3796587" y="2768669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g16005eba2b7_0_0"/>
          <p:cNvSpPr/>
          <p:nvPr/>
        </p:nvSpPr>
        <p:spPr>
          <a:xfrm>
            <a:off x="3796587" y="346402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g16005eba2b7_0_0"/>
          <p:cNvSpPr/>
          <p:nvPr/>
        </p:nvSpPr>
        <p:spPr>
          <a:xfrm>
            <a:off x="3796587" y="4135375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g16005eba2b7_0_0"/>
          <p:cNvSpPr/>
          <p:nvPr/>
        </p:nvSpPr>
        <p:spPr>
          <a:xfrm>
            <a:off x="5460623" y="276867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g16005eba2b7_0_0"/>
          <p:cNvSpPr/>
          <p:nvPr/>
        </p:nvSpPr>
        <p:spPr>
          <a:xfrm>
            <a:off x="5460623" y="3464032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g16005eba2b7_0_0"/>
          <p:cNvSpPr/>
          <p:nvPr/>
        </p:nvSpPr>
        <p:spPr>
          <a:xfrm>
            <a:off x="5460623" y="4113097"/>
            <a:ext cx="1563300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g16005eba2b7_0_0"/>
          <p:cNvSpPr/>
          <p:nvPr/>
        </p:nvSpPr>
        <p:spPr>
          <a:xfrm>
            <a:off x="461567" y="2064887"/>
            <a:ext cx="1563300" cy="574200"/>
          </a:xfrm>
          <a:prstGeom prst="rect">
            <a:avLst/>
          </a:prstGeom>
          <a:solidFill>
            <a:srgbClr val="005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g16005eba2b7_0_0"/>
          <p:cNvSpPr txBox="1"/>
          <p:nvPr/>
        </p:nvSpPr>
        <p:spPr>
          <a:xfrm>
            <a:off x="732325" y="2205912"/>
            <a:ext cx="10107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ar-EG" sz="1200" b="1" dirty="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المسئول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510" name="Google Shape;510;g16005eba2b7_0_0"/>
          <p:cNvSpPr/>
          <p:nvPr/>
        </p:nvSpPr>
        <p:spPr>
          <a:xfrm>
            <a:off x="7124672" y="2768672"/>
            <a:ext cx="1729395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g16005eba2b7_0_0"/>
          <p:cNvSpPr/>
          <p:nvPr/>
        </p:nvSpPr>
        <p:spPr>
          <a:xfrm>
            <a:off x="7124673" y="3464032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g16005eba2b7_0_0"/>
          <p:cNvSpPr/>
          <p:nvPr/>
        </p:nvSpPr>
        <p:spPr>
          <a:xfrm>
            <a:off x="7124673" y="4113097"/>
            <a:ext cx="1729394" cy="574200"/>
          </a:xfrm>
          <a:prstGeom prst="rect">
            <a:avLst/>
          </a:prstGeom>
          <a:solidFill>
            <a:srgbClr val="ECE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887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359</Words>
  <Application>Microsoft Office PowerPoint</Application>
  <PresentationFormat>Affichage à l'écran (16:9)</PresentationFormat>
  <Paragraphs>103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Microsoft Sans Serif</vt:lpstr>
      <vt:lpstr>Proxima Nova</vt:lpstr>
      <vt:lpstr>Montserrat ExtraBold</vt:lpstr>
      <vt:lpstr>Calibri</vt:lpstr>
      <vt:lpstr>Gill Sans</vt:lpstr>
      <vt:lpstr>Alfa Slab One</vt:lpstr>
      <vt:lpstr>Roboto</vt:lpstr>
      <vt:lpstr>Montserrat</vt:lpstr>
      <vt:lpstr>Arial</vt:lpstr>
      <vt:lpstr>Gameday</vt:lpstr>
      <vt:lpstr> </vt:lpstr>
      <vt:lpstr>خطة العمل – الإسعافات الأولية في المدارس</vt:lpstr>
      <vt:lpstr>خطة العمل – الإسعافات الأولية التجارية</vt:lpstr>
      <vt:lpstr>خطة العمل – معايير و مؤهلات الإسعافات الأولية</vt:lpstr>
      <vt:lpstr>خطة العمل – الإسعافات الأولية والرعاية في حالات الطوارئ قبل الدخول إلى المستشفى</vt:lpstr>
      <vt:lpstr>خطة العمل – البحوث والأدلة والمناصرة</vt:lpstr>
      <vt:lpstr>خطة العمل – تعليم الإسعافات الأولية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Ryan, Stacey A</dc:creator>
  <cp:lastModifiedBy>Ossama Bassinte</cp:lastModifiedBy>
  <cp:revision>3</cp:revision>
  <dcterms:modified xsi:type="dcterms:W3CDTF">2023-03-31T15:38:51Z</dcterms:modified>
</cp:coreProperties>
</file>